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9" r:id="rId1"/>
  </p:sldMasterIdLst>
  <p:notesMasterIdLst>
    <p:notesMasterId r:id="rId58"/>
  </p:notesMasterIdLst>
  <p:handoutMasterIdLst>
    <p:handoutMasterId r:id="rId59"/>
  </p:handoutMasterIdLst>
  <p:sldIdLst>
    <p:sldId id="300" r:id="rId2"/>
    <p:sldId id="301" r:id="rId3"/>
    <p:sldId id="336" r:id="rId4"/>
    <p:sldId id="360" r:id="rId5"/>
    <p:sldId id="361" r:id="rId6"/>
    <p:sldId id="337" r:id="rId7"/>
    <p:sldId id="355" r:id="rId8"/>
    <p:sldId id="359" r:id="rId9"/>
    <p:sldId id="358" r:id="rId10"/>
    <p:sldId id="356" r:id="rId11"/>
    <p:sldId id="357" r:id="rId12"/>
    <p:sldId id="362" r:id="rId13"/>
    <p:sldId id="338" r:id="rId14"/>
    <p:sldId id="383" r:id="rId15"/>
    <p:sldId id="384" r:id="rId16"/>
    <p:sldId id="385" r:id="rId17"/>
    <p:sldId id="339" r:id="rId18"/>
    <p:sldId id="343" r:id="rId19"/>
    <p:sldId id="340" r:id="rId20"/>
    <p:sldId id="382" r:id="rId21"/>
    <p:sldId id="341" r:id="rId22"/>
    <p:sldId id="345" r:id="rId23"/>
    <p:sldId id="386" r:id="rId24"/>
    <p:sldId id="346" r:id="rId25"/>
    <p:sldId id="347" r:id="rId26"/>
    <p:sldId id="349" r:id="rId27"/>
    <p:sldId id="348" r:id="rId28"/>
    <p:sldId id="350" r:id="rId29"/>
    <p:sldId id="351" r:id="rId30"/>
    <p:sldId id="352" r:id="rId31"/>
    <p:sldId id="353" r:id="rId32"/>
    <p:sldId id="354" r:id="rId33"/>
    <p:sldId id="364" r:id="rId34"/>
    <p:sldId id="365" r:id="rId35"/>
    <p:sldId id="367" r:id="rId36"/>
    <p:sldId id="314" r:id="rId37"/>
    <p:sldId id="368" r:id="rId38"/>
    <p:sldId id="315" r:id="rId39"/>
    <p:sldId id="369" r:id="rId40"/>
    <p:sldId id="316" r:id="rId41"/>
    <p:sldId id="370" r:id="rId42"/>
    <p:sldId id="317" r:id="rId43"/>
    <p:sldId id="371" r:id="rId44"/>
    <p:sldId id="372" r:id="rId45"/>
    <p:sldId id="373" r:id="rId46"/>
    <p:sldId id="374" r:id="rId47"/>
    <p:sldId id="342" r:id="rId48"/>
    <p:sldId id="375" r:id="rId49"/>
    <p:sldId id="381" r:id="rId50"/>
    <p:sldId id="376" r:id="rId51"/>
    <p:sldId id="377" r:id="rId52"/>
    <p:sldId id="378" r:id="rId53"/>
    <p:sldId id="379" r:id="rId54"/>
    <p:sldId id="380" r:id="rId55"/>
    <p:sldId id="333" r:id="rId56"/>
    <p:sldId id="344" r:id="rId57"/>
  </p:sldIdLst>
  <p:sldSz cx="10080625" cy="7559675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ry" initials="D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99"/>
    <a:srgbClr val="FF3300"/>
    <a:srgbClr val="FFCC00"/>
    <a:srgbClr val="006600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75" autoAdjust="0"/>
    <p:restoredTop sz="95109" autoAdjust="0"/>
  </p:normalViewPr>
  <p:slideViewPr>
    <p:cSldViewPr>
      <p:cViewPr>
        <p:scale>
          <a:sx n="74" d="100"/>
          <a:sy n="74" d="100"/>
        </p:scale>
        <p:origin x="2120" y="34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13416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commentAuthors" Target="commentAuthors.xml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s-ES" smtClean="0"/>
              <a:t>Varón de 84 años con fiebre y elevación de troponinas.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603617-3216-47D3-8DEE-E085690536D3}" type="datetimeFigureOut">
              <a:rPr lang="es-ES" smtClean="0"/>
              <a:pPr/>
              <a:t>22/11/15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A12216-E10B-46FD-807F-167FED98F717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2477405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" altLang="es-ES"/>
          </a:p>
        </p:txBody>
      </p:sp>
      <p:sp>
        <p:nvSpPr>
          <p:cNvPr id="14339" name="AutoShape 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" altLang="es-ES"/>
          </a:p>
        </p:txBody>
      </p:sp>
      <p:sp>
        <p:nvSpPr>
          <p:cNvPr id="14340" name="AutoShape 3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" altLang="es-ES"/>
          </a:p>
        </p:txBody>
      </p:sp>
      <p:sp>
        <p:nvSpPr>
          <p:cNvPr id="53253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0350" cy="4002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2025" cy="4805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" noProof="0" smtClean="0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3425" cy="528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s-ES" smtClean="0"/>
              <a:t>Varón de 84 años con fiebre y elevación de troponinas.</a:t>
            </a:r>
            <a:endParaRPr lang="es-E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dt"/>
          </p:nvPr>
        </p:nvSpPr>
        <p:spPr bwMode="auto">
          <a:xfrm>
            <a:off x="4279900" y="0"/>
            <a:ext cx="3273425" cy="528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10155238"/>
            <a:ext cx="3273425" cy="528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4279900" y="10155238"/>
            <a:ext cx="3273425" cy="528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SzPct val="4500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26EBF990-EEAD-4EE8-92E7-92BB311FFC2E}" type="slidenum">
              <a:rPr lang="es-ES" altLang="es-ES"/>
              <a:pPr>
                <a:defRPr/>
              </a:pPr>
              <a:t>‹Nr.›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3142903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6047" y="2348400"/>
            <a:ext cx="8568531" cy="162043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994E8-0B48-479B-849C-D335CE19B6A3}" type="datetimeFigureOut">
              <a:rPr lang="es-ES"/>
              <a:pPr>
                <a:defRPr/>
              </a:pPr>
              <a:t>22/11/15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D028A-D1CD-4BA5-A185-1D9B3A4FDE62}" type="slidenum">
              <a:rPr lang="es-ES" altLang="es-ES"/>
              <a:pPr>
                <a:defRPr/>
              </a:pPr>
              <a:t>‹Nr.›</a:t>
            </a:fld>
            <a:endParaRPr lang="es-ES" altLang="es-ES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852F0-E215-4387-B491-40C74DD4C1BD}" type="datetimeFigureOut">
              <a:rPr lang="es-ES"/>
              <a:pPr>
                <a:defRPr/>
              </a:pPr>
              <a:t>22/11/15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F6A63-CE40-424C-A761-CA39429F1D32}" type="slidenum">
              <a:rPr lang="es-ES" altLang="es-ES"/>
              <a:pPr>
                <a:defRPr/>
              </a:pPr>
              <a:t>‹Nr.›</a:t>
            </a:fld>
            <a:endParaRPr lang="es-ES" altLang="es-ES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08453" y="302738"/>
            <a:ext cx="2268141" cy="645022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4031" y="302738"/>
            <a:ext cx="6636411" cy="6450223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3AC99-9B35-4BFD-B4A9-B71AF004F1E5}" type="datetimeFigureOut">
              <a:rPr lang="es-ES"/>
              <a:pPr>
                <a:defRPr/>
              </a:pPr>
              <a:t>22/11/15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50681-5BC0-41FC-B976-5A8950F7A3A4}" type="slidenum">
              <a:rPr lang="es-ES" altLang="es-ES"/>
              <a:pPr>
                <a:defRPr/>
              </a:pPr>
              <a:t>‹Nr.›</a:t>
            </a:fld>
            <a:endParaRPr lang="es-ES" altLang="es-ES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D49F0-25DF-41FF-AD5F-010043DAB40C}" type="datetimeFigureOut">
              <a:rPr lang="es-ES"/>
              <a:pPr>
                <a:defRPr/>
              </a:pPr>
              <a:t>22/11/15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11611-A83D-4F61-BF21-9B1074F7FE33}" type="slidenum">
              <a:rPr lang="es-ES" altLang="es-ES"/>
              <a:pPr>
                <a:defRPr/>
              </a:pPr>
              <a:t>‹Nr.›</a:t>
            </a:fld>
            <a:endParaRPr lang="es-ES" altLang="es-ES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96300" y="4857792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F3A21-7437-4A23-8A6D-39A727B9A0B4}" type="datetimeFigureOut">
              <a:rPr lang="es-ES"/>
              <a:pPr>
                <a:defRPr/>
              </a:pPr>
              <a:t>22/11/15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3502C-1A0F-4BF3-8CCC-888720AC442E}" type="slidenum">
              <a:rPr lang="es-ES" altLang="es-ES"/>
              <a:pPr>
                <a:defRPr/>
              </a:pPr>
              <a:t>‹Nr.›</a:t>
            </a:fld>
            <a:endParaRPr lang="es-ES" altLang="es-ES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4031" y="1763925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24318" y="1763925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B1E74-5D74-4F40-9786-B15CDBA47A54}" type="datetimeFigureOut">
              <a:rPr lang="es-ES"/>
              <a:pPr>
                <a:defRPr/>
              </a:pPr>
              <a:t>22/11/15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32C73-6CA1-489C-A910-0F992B9AA18B}" type="slidenum">
              <a:rPr lang="es-ES" altLang="es-ES"/>
              <a:pPr>
                <a:defRPr/>
              </a:pPr>
              <a:t>‹Nr.›</a:t>
            </a:fld>
            <a:endParaRPr lang="es-ES" altLang="es-ES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120818" y="1692178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CB7EE-A2D5-4831-A737-349E7E5D18FD}" type="datetimeFigureOut">
              <a:rPr lang="es-ES"/>
              <a:pPr>
                <a:defRPr/>
              </a:pPr>
              <a:t>22/11/15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01D88-6779-4A32-93C6-2CA4261AE65A}" type="slidenum">
              <a:rPr lang="es-ES" altLang="es-ES"/>
              <a:pPr>
                <a:defRPr/>
              </a:pPr>
              <a:t>‹Nr.›</a:t>
            </a:fld>
            <a:endParaRPr lang="es-ES" altLang="es-ES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1CB15-3680-4FDB-81F1-46FD332468D0}" type="datetimeFigureOut">
              <a:rPr lang="es-ES"/>
              <a:pPr>
                <a:defRPr/>
              </a:pPr>
              <a:t>22/11/15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3E9C7-4D33-4909-B3EA-933089029716}" type="slidenum">
              <a:rPr lang="es-ES" altLang="es-ES"/>
              <a:pPr>
                <a:defRPr/>
              </a:pPr>
              <a:t>‹Nr.›</a:t>
            </a:fld>
            <a:endParaRPr lang="es-ES" altLang="es-ES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0D679-CF86-4325-A7DD-50220E455D31}" type="datetimeFigureOut">
              <a:rPr lang="es-ES"/>
              <a:pPr>
                <a:defRPr/>
              </a:pPr>
              <a:t>22/11/15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CCC51-14AF-467F-8268-9B53C91B460B}" type="slidenum">
              <a:rPr lang="es-ES" altLang="es-ES"/>
              <a:pPr>
                <a:defRPr/>
              </a:pPr>
              <a:t>‹Nr.›</a:t>
            </a:fld>
            <a:endParaRPr lang="es-ES" altLang="es-ES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032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41245" y="300988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04032" y="1581933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49DFC-A45A-47B8-966C-6E2D0C5E8208}" type="datetimeFigureOut">
              <a:rPr lang="es-ES"/>
              <a:pPr>
                <a:defRPr/>
              </a:pPr>
              <a:t>22/11/15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4C644-D800-42F7-9E8E-3666B523258C}" type="slidenum">
              <a:rPr lang="es-ES" altLang="es-ES"/>
              <a:pPr>
                <a:defRPr/>
              </a:pPr>
              <a:t>‹Nr.›</a:t>
            </a:fld>
            <a:endParaRPr lang="es-ES" altLang="es-ES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 rtlCol="0">
            <a:normAutofit/>
          </a:bodyPr>
          <a:lstStyle>
            <a:lvl1pPr marL="0" indent="0">
              <a:buNone/>
              <a:defRPr sz="3500"/>
            </a:lvl1pPr>
            <a:lvl2pPr marL="503972" indent="0">
              <a:buNone/>
              <a:defRPr sz="3100"/>
            </a:lvl2pPr>
            <a:lvl3pPr marL="1007943" indent="0">
              <a:buNone/>
              <a:defRPr sz="2600"/>
            </a:lvl3pPr>
            <a:lvl4pPr marL="1511915" indent="0">
              <a:buNone/>
              <a:defRPr sz="2200"/>
            </a:lvl4pPr>
            <a:lvl5pPr marL="2015886" indent="0">
              <a:buNone/>
              <a:defRPr sz="2200"/>
            </a:lvl5pPr>
            <a:lvl6pPr marL="2519858" indent="0">
              <a:buNone/>
              <a:defRPr sz="2200"/>
            </a:lvl6pPr>
            <a:lvl7pPr marL="3023829" indent="0">
              <a:buNone/>
              <a:defRPr sz="2200"/>
            </a:lvl7pPr>
            <a:lvl8pPr marL="3527801" indent="0">
              <a:buNone/>
              <a:defRPr sz="2200"/>
            </a:lvl8pPr>
            <a:lvl9pPr marL="4031772" indent="0">
              <a:buNone/>
              <a:defRPr sz="22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D7BB4-DAC0-45C0-BD82-B99161903857}" type="datetimeFigureOut">
              <a:rPr lang="es-ES"/>
              <a:pPr>
                <a:defRPr/>
              </a:pPr>
              <a:t>22/11/15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66562-8DEF-4F1A-A765-77DE70B0E284}" type="slidenum">
              <a:rPr lang="es-ES" altLang="es-ES"/>
              <a:pPr>
                <a:defRPr/>
              </a:pPr>
              <a:t>‹Nr.›</a:t>
            </a:fld>
            <a:endParaRPr lang="es-ES" altLang="es-ES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503238" y="303213"/>
            <a:ext cx="9074150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503238" y="1763713"/>
            <a:ext cx="90741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503238" y="7007225"/>
            <a:ext cx="2352675" cy="401638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l" eaLnBrk="1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3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5F3FD24-97CF-4ACC-AA68-380BB6403878}" type="datetimeFigureOut">
              <a:rPr lang="es-ES"/>
              <a:pPr>
                <a:defRPr/>
              </a:pPr>
              <a:t>22/11/15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ctr" eaLnBrk="1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3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sz="13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ED72903A-C30F-43A5-974D-F306C9DE368B}" type="slidenum">
              <a:rPr lang="es-ES" altLang="es-ES"/>
              <a:pPr>
                <a:defRPr/>
              </a:pPr>
              <a:t>‹Nr.›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503972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1007943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511915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2015886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77825" indent="-3778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7563" indent="-3143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2508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713" indent="-2508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6950" indent="-2508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jpeg"/><Relationship Id="rId3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3" Type="http://schemas.openxmlformats.org/officeDocument/2006/relationships/image" Target="../media/image34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3" Type="http://schemas.openxmlformats.org/officeDocument/2006/relationships/image" Target="../media/image36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0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40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emf"/><Relationship Id="rId3" Type="http://schemas.openxmlformats.org/officeDocument/2006/relationships/image" Target="../media/image52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3 Título"/>
          <p:cNvSpPr>
            <a:spLocks noGrp="1"/>
          </p:cNvSpPr>
          <p:nvPr>
            <p:ph type="title"/>
          </p:nvPr>
        </p:nvSpPr>
        <p:spPr>
          <a:xfrm>
            <a:off x="431800" y="1475582"/>
            <a:ext cx="8964215" cy="1224136"/>
          </a:xfrm>
        </p:spPr>
        <p:txBody>
          <a:bodyPr/>
          <a:lstStyle/>
          <a:p>
            <a:pPr algn="ctr" eaLnBrk="1">
              <a:defRPr/>
            </a:pPr>
            <a:r>
              <a:rPr lang="es-ES_tradnl" sz="3500" dirty="0" smtClean="0">
                <a:solidFill>
                  <a:srgbClr val="002A76"/>
                </a:solidFill>
                <a:latin typeface="Calibri Bold"/>
              </a:rPr>
              <a:t>Balón de </a:t>
            </a:r>
            <a:r>
              <a:rPr lang="es-ES_tradnl" sz="3500" dirty="0" err="1" smtClean="0">
                <a:solidFill>
                  <a:srgbClr val="002A76"/>
                </a:solidFill>
                <a:latin typeface="Calibri Bold"/>
              </a:rPr>
              <a:t>contrapulsación</a:t>
            </a:r>
            <a:r>
              <a:rPr lang="es-ES_tradnl" sz="3500" dirty="0" smtClean="0">
                <a:solidFill>
                  <a:srgbClr val="002A76"/>
                </a:solidFill>
                <a:latin typeface="Calibri Bold"/>
              </a:rPr>
              <a:t> </a:t>
            </a:r>
            <a:r>
              <a:rPr lang="es-ES_tradnl" sz="3500" dirty="0" err="1" smtClean="0">
                <a:solidFill>
                  <a:srgbClr val="002A76"/>
                </a:solidFill>
                <a:latin typeface="Calibri Bold"/>
              </a:rPr>
              <a:t>intra-aórticO</a:t>
            </a:r>
            <a:r>
              <a:rPr lang="es-ES_tradnl" sz="3500" dirty="0" smtClean="0">
                <a:solidFill>
                  <a:srgbClr val="002A76"/>
                </a:solidFill>
                <a:latin typeface="Calibri Bold"/>
              </a:rPr>
              <a:t/>
            </a:r>
            <a:br>
              <a:rPr lang="es-ES_tradnl" sz="3500" dirty="0" smtClean="0">
                <a:solidFill>
                  <a:srgbClr val="002A76"/>
                </a:solidFill>
                <a:latin typeface="Calibri Bold"/>
              </a:rPr>
            </a:br>
            <a:endParaRPr lang="es-ES" sz="3500" dirty="0" smtClean="0">
              <a:latin typeface="Calibri Bold"/>
            </a:endParaRPr>
          </a:p>
        </p:txBody>
      </p:sp>
      <p:sp>
        <p:nvSpPr>
          <p:cNvPr id="4099" name="4 Subtítulo"/>
          <p:cNvSpPr>
            <a:spLocks noGrp="1"/>
          </p:cNvSpPr>
          <p:nvPr>
            <p:ph type="body" idx="1"/>
          </p:nvPr>
        </p:nvSpPr>
        <p:spPr>
          <a:xfrm>
            <a:off x="6768504" y="6084093"/>
            <a:ext cx="2960122" cy="856383"/>
          </a:xfrm>
        </p:spPr>
        <p:txBody>
          <a:bodyPr/>
          <a:lstStyle/>
          <a:p>
            <a:pPr eaLnBrk="1">
              <a:defRPr/>
            </a:pPr>
            <a:endParaRPr lang="es-ES_tradnl" sz="1500" b="1" dirty="0" smtClean="0">
              <a:solidFill>
                <a:srgbClr val="002A76"/>
              </a:solidFill>
              <a:latin typeface="Calibri Bold"/>
              <a:cs typeface="Arial" pitchFamily="34" charset="0"/>
            </a:endParaRPr>
          </a:p>
          <a:p>
            <a:pPr eaLnBrk="1">
              <a:defRPr/>
            </a:pPr>
            <a:endParaRPr lang="es-ES_tradnl" sz="1500" b="1" dirty="0" smtClean="0">
              <a:solidFill>
                <a:srgbClr val="002A76"/>
              </a:solidFill>
              <a:latin typeface="Calibri Bold"/>
              <a:cs typeface="Arial" pitchFamily="34" charset="0"/>
            </a:endParaRPr>
          </a:p>
          <a:p>
            <a:pPr eaLnBrk="1">
              <a:defRPr/>
            </a:pPr>
            <a:endParaRPr lang="es-ES_tradnl" sz="1500" b="1" dirty="0" smtClean="0">
              <a:solidFill>
                <a:srgbClr val="002A76"/>
              </a:solidFill>
              <a:latin typeface="Calibri Bold"/>
              <a:cs typeface="Arial" pitchFamily="34" charset="0"/>
            </a:endParaRPr>
          </a:p>
          <a:p>
            <a:pPr eaLnBrk="1">
              <a:defRPr/>
            </a:pPr>
            <a:endParaRPr lang="es-ES_tradnl" sz="1500" b="1" dirty="0" smtClean="0">
              <a:solidFill>
                <a:srgbClr val="002A76"/>
              </a:solidFill>
              <a:latin typeface="Calibri Bold"/>
              <a:cs typeface="Arial" pitchFamily="34" charset="0"/>
            </a:endParaRPr>
          </a:p>
          <a:p>
            <a:pPr eaLnBrk="1">
              <a:defRPr/>
            </a:pPr>
            <a:endParaRPr lang="es-ES_tradnl" sz="1500" b="1" dirty="0" smtClean="0">
              <a:solidFill>
                <a:srgbClr val="002A76"/>
              </a:solidFill>
              <a:latin typeface="Calibri Bold"/>
              <a:cs typeface="Arial" pitchFamily="34" charset="0"/>
            </a:endParaRPr>
          </a:p>
          <a:p>
            <a:pPr eaLnBrk="1">
              <a:defRPr/>
            </a:pPr>
            <a:endParaRPr lang="es-ES_tradnl" sz="1500" b="1" dirty="0" smtClean="0">
              <a:solidFill>
                <a:srgbClr val="8297C3"/>
              </a:solidFill>
              <a:latin typeface="Calibri Bold"/>
              <a:cs typeface="Arial" pitchFamily="34" charset="0"/>
            </a:endParaRPr>
          </a:p>
          <a:p>
            <a:pPr eaLnBrk="1">
              <a:defRPr/>
            </a:pPr>
            <a:r>
              <a:rPr lang="es-ES_tradnl" sz="2000" b="1" dirty="0" err="1" smtClean="0">
                <a:solidFill>
                  <a:srgbClr val="002A76"/>
                </a:solidFill>
                <a:latin typeface="Calibri Bold"/>
                <a:cs typeface="Arial" pitchFamily="34" charset="0"/>
              </a:rPr>
              <a:t>Jos</a:t>
            </a:r>
            <a:r>
              <a:rPr lang="es-ES" sz="2000" b="1" dirty="0">
                <a:solidFill>
                  <a:srgbClr val="002A76"/>
                </a:solidFill>
                <a:latin typeface="Calibri Bold"/>
                <a:cs typeface="Arial" pitchFamily="34" charset="0"/>
              </a:rPr>
              <a:t>e</a:t>
            </a:r>
            <a:r>
              <a:rPr lang="es-ES" sz="2000" b="1" dirty="0" smtClean="0">
                <a:solidFill>
                  <a:srgbClr val="002A76"/>
                </a:solidFill>
                <a:latin typeface="Calibri Bold"/>
                <a:cs typeface="Arial" pitchFamily="34" charset="0"/>
              </a:rPr>
              <a:t> Manuel García Ruiz</a:t>
            </a:r>
            <a:endParaRPr lang="es-ES_tradnl" sz="2000" b="1" dirty="0" smtClean="0">
              <a:solidFill>
                <a:srgbClr val="002A76"/>
              </a:solidFill>
              <a:latin typeface="Calibri Bold"/>
              <a:cs typeface="Arial" pitchFamily="34" charset="0"/>
            </a:endParaRPr>
          </a:p>
          <a:p>
            <a:pPr eaLnBrk="1">
              <a:defRPr/>
            </a:pPr>
            <a:r>
              <a:rPr lang="es-ES_tradnl" sz="2000" b="1" dirty="0" smtClean="0">
                <a:solidFill>
                  <a:srgbClr val="8297C3"/>
                </a:solidFill>
                <a:latin typeface="Calibri Bold"/>
                <a:cs typeface="Arial" pitchFamily="34" charset="0"/>
              </a:rPr>
              <a:t>UCCA - HUCA</a:t>
            </a:r>
            <a:endParaRPr lang="es-ES_tradnl" sz="2000" b="1" dirty="0" smtClean="0">
              <a:solidFill>
                <a:srgbClr val="8297C3"/>
              </a:solidFill>
              <a:latin typeface="Calibri Bold"/>
              <a:cs typeface="Arial" pitchFamily="34" charset="0"/>
            </a:endParaRPr>
          </a:p>
        </p:txBody>
      </p:sp>
      <p:sp>
        <p:nvSpPr>
          <p:cNvPr id="14340" name="Rectangle 1033"/>
          <p:cNvSpPr>
            <a:spLocks noChangeArrowheads="1"/>
          </p:cNvSpPr>
          <p:nvPr/>
        </p:nvSpPr>
        <p:spPr bwMode="auto">
          <a:xfrm>
            <a:off x="0" y="3275781"/>
            <a:ext cx="10080625" cy="673100"/>
          </a:xfrm>
          <a:prstGeom prst="rect">
            <a:avLst/>
          </a:prstGeom>
          <a:solidFill>
            <a:srgbClr val="8297C3"/>
          </a:solidFill>
          <a:ln w="9525">
            <a:noFill/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s-ES" altLang="es-ES" sz="2000" dirty="0" smtClean="0">
                <a:latin typeface="Calibri" pitchFamily="34" charset="0"/>
              </a:rPr>
              <a:t>		</a:t>
            </a:r>
            <a:r>
              <a:rPr lang="es-ES" altLang="es-ES" sz="2000" b="1" dirty="0" smtClean="0">
                <a:latin typeface="Calibri" pitchFamily="34" charset="0"/>
              </a:rPr>
              <a:t>HUCA, 23 de Noviembre de 2015</a:t>
            </a:r>
            <a:endParaRPr lang="es-ES" altLang="es-ES" sz="2000" b="1" dirty="0"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Fisiopatolog</a:t>
            </a:r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ía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880" y="1403573"/>
            <a:ext cx="7710694" cy="555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98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Fisiopatolog</a:t>
            </a:r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ía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Tabla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868733"/>
              </p:ext>
            </p:extLst>
          </p:nvPr>
        </p:nvGraphicFramePr>
        <p:xfrm>
          <a:off x="1439912" y="1236910"/>
          <a:ext cx="6912768" cy="6300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9363"/>
                <a:gridCol w="1843405"/>
              </a:tblGrid>
              <a:tr h="572738">
                <a:tc>
                  <a:txBody>
                    <a:bodyPr/>
                    <a:lstStyle/>
                    <a:p>
                      <a:r>
                        <a:rPr lang="es-ES" dirty="0" smtClean="0"/>
                        <a:t>EFECTOS HEMODINÁMICOS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572738">
                <a:tc>
                  <a:txBody>
                    <a:bodyPr/>
                    <a:lstStyle/>
                    <a:p>
                      <a:r>
                        <a:rPr lang="es-ES" dirty="0" smtClean="0"/>
                        <a:t>P.</a:t>
                      </a:r>
                      <a:r>
                        <a:rPr lang="es-ES" baseline="0" dirty="0" smtClean="0"/>
                        <a:t> SIST </a:t>
                      </a:r>
                      <a:r>
                        <a:rPr lang="es-ES" baseline="0" dirty="0" err="1" smtClean="0"/>
                        <a:t>Ao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572738">
                <a:tc>
                  <a:txBody>
                    <a:bodyPr/>
                    <a:lstStyle/>
                    <a:p>
                      <a:r>
                        <a:rPr lang="es-ES" dirty="0" smtClean="0"/>
                        <a:t>P. DIAST </a:t>
                      </a:r>
                      <a:r>
                        <a:rPr lang="es-ES" dirty="0" err="1" smtClean="0"/>
                        <a:t>Ao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572738">
                <a:tc>
                  <a:txBody>
                    <a:bodyPr/>
                    <a:lstStyle/>
                    <a:p>
                      <a:r>
                        <a:rPr lang="es-ES" dirty="0" smtClean="0"/>
                        <a:t>P. MEDIA </a:t>
                      </a:r>
                      <a:r>
                        <a:rPr lang="es-ES" dirty="0" err="1" smtClean="0"/>
                        <a:t>Ao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572738">
                <a:tc>
                  <a:txBody>
                    <a:bodyPr/>
                    <a:lstStyle/>
                    <a:p>
                      <a:r>
                        <a:rPr lang="es-ES" dirty="0" smtClean="0"/>
                        <a:t>POSTCARGA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572738">
                <a:tc>
                  <a:txBody>
                    <a:bodyPr/>
                    <a:lstStyle/>
                    <a:p>
                      <a:r>
                        <a:rPr lang="es-ES" dirty="0" smtClean="0"/>
                        <a:t>PCP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572738">
                <a:tc>
                  <a:txBody>
                    <a:bodyPr/>
                    <a:lstStyle/>
                    <a:p>
                      <a:r>
                        <a:rPr lang="es-ES" dirty="0" smtClean="0"/>
                        <a:t>GC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572738">
                <a:tc>
                  <a:txBody>
                    <a:bodyPr/>
                    <a:lstStyle/>
                    <a:p>
                      <a:r>
                        <a:rPr lang="es-ES" dirty="0" smtClean="0"/>
                        <a:t>FEVI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572738">
                <a:tc>
                  <a:txBody>
                    <a:bodyPr/>
                    <a:lstStyle/>
                    <a:p>
                      <a:r>
                        <a:rPr lang="es-ES" dirty="0" smtClean="0"/>
                        <a:t>DPTI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572738">
                <a:tc>
                  <a:txBody>
                    <a:bodyPr/>
                    <a:lstStyle/>
                    <a:p>
                      <a:r>
                        <a:rPr lang="es-ES" dirty="0" smtClean="0"/>
                        <a:t>TTI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572738">
                <a:tc>
                  <a:txBody>
                    <a:bodyPr/>
                    <a:lstStyle/>
                    <a:p>
                      <a:r>
                        <a:rPr lang="es-ES" dirty="0" smtClean="0"/>
                        <a:t>RATIO VIABILIDAD ENDOCÁRDICA (DPTI/TTI)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2" name="Flecha arriba 31"/>
          <p:cNvSpPr/>
          <p:nvPr/>
        </p:nvSpPr>
        <p:spPr>
          <a:xfrm>
            <a:off x="7377818" y="2461046"/>
            <a:ext cx="197322" cy="457919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98044" y="2953558"/>
            <a:ext cx="301306" cy="573916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07229" y="5908258"/>
            <a:ext cx="256054" cy="487722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05174" y="6997550"/>
            <a:ext cx="256054" cy="487722"/>
          </a:xfrm>
          <a:prstGeom prst="rect">
            <a:avLst/>
          </a:prstGeom>
        </p:spPr>
      </p:pic>
      <p:sp>
        <p:nvSpPr>
          <p:cNvPr id="36" name="Flecha abajo 35"/>
          <p:cNvSpPr/>
          <p:nvPr/>
        </p:nvSpPr>
        <p:spPr>
          <a:xfrm>
            <a:off x="7327221" y="1861125"/>
            <a:ext cx="288032" cy="5318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72560" y="4168600"/>
            <a:ext cx="347502" cy="566977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72560" y="3576455"/>
            <a:ext cx="347502" cy="566977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49771" y="6430573"/>
            <a:ext cx="347502" cy="566977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07229" y="4760745"/>
            <a:ext cx="256054" cy="487722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04538" y="5289680"/>
            <a:ext cx="256054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573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Fisiopatolog</a:t>
            </a:r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ía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7 Imagen" descr="http://ocw.unican.es/ciencias-de-la-salud/fisiologia-humana-2011-g367/material-de-clase/bloque-tematico-1.-fisiologia-del-aparato/tema-3.-mecanica-cardiaca-el-ciclo-cardiaco/Imagen3.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08" y="1308918"/>
            <a:ext cx="9145016" cy="60713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48853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chemeClr val="accent1">
                    <a:lumMod val="75000"/>
                  </a:schemeClr>
                </a:solidFill>
              </a:rPr>
              <a:t>Índice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endParaRPr lang="es-ES" sz="2800" dirty="0">
              <a:solidFill>
                <a:srgbClr val="00206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Introducci</a:t>
            </a: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ón</a:t>
            </a:r>
            <a:endParaRPr lang="es-ES" sz="2800" dirty="0" smtClean="0">
              <a:solidFill>
                <a:srgbClr val="0070C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Fisiopatolog</a:t>
            </a: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ía</a:t>
            </a:r>
            <a:endParaRPr lang="es-ES" sz="2800" dirty="0" smtClean="0">
              <a:solidFill>
                <a:srgbClr val="0070C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 startAt="3"/>
            </a:pPr>
            <a:r>
              <a:rPr lang="es-ES" sz="2800" b="1" dirty="0" smtClean="0">
                <a:solidFill>
                  <a:srgbClr val="0070C0"/>
                </a:solidFill>
                <a:latin typeface="+mn-lt"/>
              </a:rPr>
              <a:t>Indicaciones</a:t>
            </a:r>
          </a:p>
          <a:p>
            <a:pPr marL="514350" indent="-514350" defTabSz="461963">
              <a:lnSpc>
                <a:spcPct val="150000"/>
              </a:lnSpc>
              <a:buAutoNum type="arabicPeriod" startAt="3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Contra-indicaciones</a:t>
            </a:r>
            <a:endParaRPr lang="es-ES" sz="2800" dirty="0">
              <a:solidFill>
                <a:srgbClr val="0070C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 startAt="3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Complicaciones</a:t>
            </a:r>
            <a:endParaRPr lang="es-ES" sz="2800" dirty="0">
              <a:solidFill>
                <a:srgbClr val="0070C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 startAt="3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Manejo</a:t>
            </a:r>
            <a:endParaRPr lang="es-ES" sz="2800" dirty="0">
              <a:solidFill>
                <a:srgbClr val="0070C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 startAt="3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Alarmas</a:t>
            </a:r>
            <a:endParaRPr lang="es-ES" sz="2800" dirty="0" smtClean="0">
              <a:solidFill>
                <a:srgbClr val="0070C0"/>
              </a:solidFill>
              <a:latin typeface="+mn-lt"/>
            </a:endParaRPr>
          </a:p>
          <a:p>
            <a:pPr marL="514350" indent="-514350">
              <a:buAutoNum type="arabicPeriod"/>
            </a:pPr>
            <a:endParaRPr lang="es-ES" sz="3200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8448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Indicaciones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/>
          <p:cNvSpPr txBox="1"/>
          <p:nvPr/>
        </p:nvSpPr>
        <p:spPr>
          <a:xfrm>
            <a:off x="431800" y="1619597"/>
            <a:ext cx="936104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s-ES" sz="2400" u="sng" dirty="0" smtClean="0">
                <a:solidFill>
                  <a:srgbClr val="0070C0"/>
                </a:solidFill>
                <a:latin typeface="+mn-lt"/>
              </a:rPr>
              <a:t>Angina inestable</a:t>
            </a: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.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s-ES" sz="2400" u="sng" dirty="0" smtClean="0">
                <a:solidFill>
                  <a:srgbClr val="0070C0"/>
                </a:solidFill>
                <a:latin typeface="+mn-lt"/>
              </a:rPr>
              <a:t>IAM</a:t>
            </a: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. Complicaciones mecánicas. 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SCA+</a:t>
            </a:r>
            <a:r>
              <a:rPr lang="es-ES" sz="2400" u="sng" dirty="0" smtClean="0">
                <a:solidFill>
                  <a:srgbClr val="0070C0"/>
                </a:solidFill>
                <a:latin typeface="+mn-lt"/>
              </a:rPr>
              <a:t>SHOCK</a:t>
            </a: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s-ES" sz="2400" u="sng" dirty="0" smtClean="0">
                <a:solidFill>
                  <a:srgbClr val="0070C0"/>
                </a:solidFill>
                <a:latin typeface="+mn-lt"/>
              </a:rPr>
              <a:t>Intervencionismo de alto riesgo  </a:t>
            </a: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(antes durante, post):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s-ES" sz="2400" u="sng" dirty="0" err="1" smtClean="0">
                <a:solidFill>
                  <a:srgbClr val="0070C0"/>
                </a:solidFill>
                <a:latin typeface="+mn-lt"/>
              </a:rPr>
              <a:t>Cx</a:t>
            </a:r>
            <a:r>
              <a:rPr lang="es-ES" sz="2400" u="sng" dirty="0" smtClean="0">
                <a:solidFill>
                  <a:srgbClr val="0070C0"/>
                </a:solidFill>
                <a:latin typeface="+mn-lt"/>
              </a:rPr>
              <a:t> Cardíaca</a:t>
            </a: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: pre </a:t>
            </a:r>
            <a:r>
              <a:rPr lang="es-ES" sz="2400" dirty="0" err="1" smtClean="0">
                <a:solidFill>
                  <a:srgbClr val="0070C0"/>
                </a:solidFill>
                <a:latin typeface="+mn-lt"/>
              </a:rPr>
              <a:t>Cx</a:t>
            </a: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 emergente post ICP, destete de bypass, profiláctico en </a:t>
            </a:r>
            <a:r>
              <a:rPr lang="es-ES" sz="2400" dirty="0" err="1" smtClean="0">
                <a:solidFill>
                  <a:srgbClr val="0070C0"/>
                </a:solidFill>
                <a:latin typeface="+mn-lt"/>
              </a:rPr>
              <a:t>Cx</a:t>
            </a: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 alto riesgo.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s-ES" sz="2400" u="sng" dirty="0">
                <a:solidFill>
                  <a:srgbClr val="0070C0"/>
                </a:solidFill>
                <a:latin typeface="+mn-lt"/>
              </a:rPr>
              <a:t> </a:t>
            </a:r>
            <a:r>
              <a:rPr lang="es-ES" sz="2400" u="sng" dirty="0" smtClean="0">
                <a:solidFill>
                  <a:srgbClr val="0070C0"/>
                </a:solidFill>
                <a:latin typeface="+mn-lt"/>
              </a:rPr>
              <a:t>Arritmias </a:t>
            </a: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por isquemia.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s-ES" sz="2400" u="sng" dirty="0" smtClean="0">
                <a:solidFill>
                  <a:srgbClr val="0070C0"/>
                </a:solidFill>
                <a:latin typeface="+mn-lt"/>
              </a:rPr>
              <a:t>Trasplante: </a:t>
            </a: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puente a / puente a decisión/ fallo agudo del injerto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Otros: soporte cardíaco en </a:t>
            </a:r>
            <a:r>
              <a:rPr lang="es-ES" sz="2400" dirty="0" err="1" smtClean="0">
                <a:solidFill>
                  <a:srgbClr val="0070C0"/>
                </a:solidFill>
                <a:latin typeface="+mn-lt"/>
              </a:rPr>
              <a:t>Cx</a:t>
            </a: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 no cardíacas? Contusión miocárdica</a:t>
            </a: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?</a:t>
            </a:r>
            <a:endParaRPr lang="es-ES" sz="2400" dirty="0" smtClean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77766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Indicaciones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34" y="2764762"/>
            <a:ext cx="3047143" cy="26662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15" y="3203772"/>
            <a:ext cx="4789089" cy="407804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328" y="3203772"/>
            <a:ext cx="4690808" cy="407804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834" y="1266162"/>
            <a:ext cx="6553200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754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Indicaciones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220" y="1222667"/>
            <a:ext cx="6610176" cy="327788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084" y="4516916"/>
            <a:ext cx="4032448" cy="271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409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chemeClr val="accent1">
                    <a:lumMod val="75000"/>
                  </a:schemeClr>
                </a:solidFill>
              </a:rPr>
              <a:t>Índice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endParaRPr lang="es-ES" sz="2800" dirty="0">
              <a:solidFill>
                <a:srgbClr val="00206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Introducci</a:t>
            </a: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ón</a:t>
            </a:r>
            <a:endParaRPr lang="es-ES" sz="2800" dirty="0" smtClean="0">
              <a:solidFill>
                <a:srgbClr val="0070C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Fisiopatolog</a:t>
            </a: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ía</a:t>
            </a:r>
            <a:endParaRPr lang="es-ES" sz="2800" dirty="0" smtClean="0">
              <a:solidFill>
                <a:srgbClr val="0070C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 startAt="3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Indicaciones</a:t>
            </a:r>
          </a:p>
          <a:p>
            <a:pPr marL="514350" indent="-514350" defTabSz="461963">
              <a:lnSpc>
                <a:spcPct val="150000"/>
              </a:lnSpc>
              <a:buAutoNum type="arabicPeriod" startAt="3"/>
            </a:pPr>
            <a:r>
              <a:rPr lang="es-ES" sz="2800" b="1" dirty="0" smtClean="0">
                <a:solidFill>
                  <a:srgbClr val="0070C0"/>
                </a:solidFill>
                <a:latin typeface="+mn-lt"/>
              </a:rPr>
              <a:t>Contra-indicaciones</a:t>
            </a:r>
            <a:endParaRPr lang="es-ES" sz="2800" b="1" dirty="0">
              <a:solidFill>
                <a:srgbClr val="0070C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 startAt="3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Complicaciones</a:t>
            </a:r>
            <a:endParaRPr lang="es-ES" sz="2800" dirty="0">
              <a:solidFill>
                <a:srgbClr val="0070C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 startAt="3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Manejo</a:t>
            </a:r>
            <a:endParaRPr lang="es-ES" sz="2800" dirty="0">
              <a:solidFill>
                <a:srgbClr val="0070C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 startAt="3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Alarmas</a:t>
            </a:r>
            <a:endParaRPr lang="es-ES" sz="2800" dirty="0" smtClean="0">
              <a:solidFill>
                <a:srgbClr val="0070C0"/>
              </a:solidFill>
              <a:latin typeface="+mn-lt"/>
            </a:endParaRPr>
          </a:p>
          <a:p>
            <a:pPr marL="514350" indent="-514350">
              <a:buAutoNum type="arabicPeriod"/>
            </a:pPr>
            <a:endParaRPr lang="es-ES" sz="3200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57871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Contra-indicaciones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endParaRPr lang="es-ES" sz="2800" dirty="0">
              <a:solidFill>
                <a:srgbClr val="002060"/>
              </a:solidFill>
              <a:latin typeface="+mn-lt"/>
            </a:endParaRPr>
          </a:p>
          <a:p>
            <a:endParaRPr lang="es-ES" sz="3200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880" y="1313854"/>
            <a:ext cx="7704856" cy="552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972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Índice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endParaRPr lang="es-ES" sz="2800" dirty="0">
              <a:solidFill>
                <a:srgbClr val="00206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Introducci</a:t>
            </a: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ón</a:t>
            </a:r>
            <a:endParaRPr lang="es-ES" sz="2800" dirty="0" smtClean="0">
              <a:solidFill>
                <a:srgbClr val="0070C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Fisiopatolog</a:t>
            </a: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ía</a:t>
            </a:r>
            <a:endParaRPr lang="es-ES" sz="2800" dirty="0" smtClean="0">
              <a:solidFill>
                <a:srgbClr val="0070C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 startAt="3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Indicaciones</a:t>
            </a:r>
          </a:p>
          <a:p>
            <a:pPr marL="514350" indent="-514350" defTabSz="461963">
              <a:lnSpc>
                <a:spcPct val="150000"/>
              </a:lnSpc>
              <a:buAutoNum type="arabicPeriod" startAt="3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Contra-indicaciones</a:t>
            </a:r>
            <a:endParaRPr lang="es-ES" sz="2800" dirty="0">
              <a:solidFill>
                <a:srgbClr val="0070C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 startAt="3"/>
            </a:pPr>
            <a:r>
              <a:rPr lang="es-ES" sz="2800" b="1" dirty="0" smtClean="0">
                <a:solidFill>
                  <a:srgbClr val="0070C0"/>
                </a:solidFill>
                <a:latin typeface="+mn-lt"/>
              </a:rPr>
              <a:t>Complicaciones</a:t>
            </a:r>
            <a:endParaRPr lang="es-ES" sz="2800" b="1" dirty="0">
              <a:solidFill>
                <a:srgbClr val="0070C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 startAt="3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Manejo</a:t>
            </a:r>
            <a:endParaRPr lang="es-ES" sz="2800" dirty="0">
              <a:solidFill>
                <a:srgbClr val="0070C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 startAt="3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Alarmas</a:t>
            </a:r>
            <a:endParaRPr lang="es-ES" sz="2800" dirty="0" smtClean="0">
              <a:solidFill>
                <a:srgbClr val="0070C0"/>
              </a:solidFill>
              <a:latin typeface="+mn-lt"/>
            </a:endParaRPr>
          </a:p>
          <a:p>
            <a:pPr marL="514350" indent="-514350">
              <a:buAutoNum type="arabicPeriod"/>
            </a:pPr>
            <a:endParaRPr lang="es-ES" sz="3200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46255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chemeClr val="accent1">
                    <a:lumMod val="75000"/>
                  </a:schemeClr>
                </a:solidFill>
              </a:rPr>
              <a:t>Índice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endParaRPr lang="es-ES" sz="2800" dirty="0">
              <a:solidFill>
                <a:srgbClr val="00206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Introducci</a:t>
            </a: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ón</a:t>
            </a:r>
            <a:endParaRPr lang="es-ES" sz="2800" dirty="0" smtClean="0">
              <a:solidFill>
                <a:srgbClr val="0070C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Fisiopatolog</a:t>
            </a: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ía</a:t>
            </a:r>
            <a:endParaRPr lang="es-ES" sz="2800" dirty="0" smtClean="0">
              <a:solidFill>
                <a:srgbClr val="0070C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 startAt="3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Indicaciones</a:t>
            </a:r>
          </a:p>
          <a:p>
            <a:pPr marL="514350" indent="-514350" defTabSz="461963">
              <a:lnSpc>
                <a:spcPct val="150000"/>
              </a:lnSpc>
              <a:buAutoNum type="arabicPeriod" startAt="3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Contra-indicaciones</a:t>
            </a:r>
            <a:endParaRPr lang="es-ES" sz="2800" dirty="0">
              <a:solidFill>
                <a:srgbClr val="0070C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 startAt="3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Complicaciones</a:t>
            </a:r>
            <a:endParaRPr lang="es-ES" sz="2800" dirty="0">
              <a:solidFill>
                <a:srgbClr val="0070C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 startAt="3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Manejo</a:t>
            </a:r>
            <a:endParaRPr lang="es-ES" sz="2800" dirty="0">
              <a:solidFill>
                <a:srgbClr val="0070C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 startAt="3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Alarmas</a:t>
            </a:r>
            <a:endParaRPr lang="es-ES" sz="2800" dirty="0" smtClean="0">
              <a:solidFill>
                <a:srgbClr val="0070C0"/>
              </a:solidFill>
              <a:latin typeface="+mn-lt"/>
            </a:endParaRPr>
          </a:p>
          <a:p>
            <a:pPr marL="514350" indent="-514350">
              <a:buAutoNum type="arabicPeriod"/>
            </a:pPr>
            <a:endParaRPr lang="es-ES" sz="3200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42566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Complicaciones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/>
          <p:cNvSpPr txBox="1"/>
          <p:nvPr/>
        </p:nvSpPr>
        <p:spPr>
          <a:xfrm>
            <a:off x="367546" y="1450310"/>
            <a:ext cx="9361040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Frecuencia difícil de determinar.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 Las más frecuentes: </a:t>
            </a:r>
            <a:r>
              <a:rPr lang="es-ES" sz="2800" b="1" i="1" dirty="0" smtClean="0">
                <a:solidFill>
                  <a:srgbClr val="002060"/>
                </a:solidFill>
                <a:latin typeface="+mn-lt"/>
              </a:rPr>
              <a:t>SANGRADO Y TRAUMA ARTERIAL</a:t>
            </a:r>
            <a:r>
              <a:rPr lang="es-ES" sz="2800" dirty="0" smtClean="0">
                <a:solidFill>
                  <a:srgbClr val="002060"/>
                </a:solidFill>
                <a:latin typeface="+mn-lt"/>
              </a:rPr>
              <a:t>!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es-ES" sz="2800" dirty="0" smtClean="0">
              <a:solidFill>
                <a:srgbClr val="002060"/>
              </a:solidFill>
              <a:latin typeface="+mn-lt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Vasculares</a:t>
            </a:r>
            <a:r>
              <a:rPr lang="es-ES" sz="2800" u="sng" dirty="0" smtClean="0">
                <a:solidFill>
                  <a:srgbClr val="0070C0"/>
                </a:solidFill>
                <a:latin typeface="+mn-lt"/>
              </a:rPr>
              <a:t>: Isquemia miembros, laceración vascular, hemorragia mayor</a:t>
            </a:r>
            <a:r>
              <a:rPr lang="es-ES" sz="2800" dirty="0" smtClean="0">
                <a:solidFill>
                  <a:srgbClr val="002060"/>
                </a:solidFill>
                <a:latin typeface="+mn-lt"/>
              </a:rPr>
              <a:t>.  </a:t>
            </a:r>
            <a:endParaRPr lang="es-ES" sz="2800" dirty="0" smtClean="0">
              <a:solidFill>
                <a:srgbClr val="0070C0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2.  No vasculares: </a:t>
            </a:r>
            <a:r>
              <a:rPr lang="es-ES" sz="2800" u="sng" dirty="0" smtClean="0">
                <a:solidFill>
                  <a:srgbClr val="0070C0"/>
                </a:solidFill>
                <a:latin typeface="+mn-lt"/>
              </a:rPr>
              <a:t>rotura del dispositivo </a:t>
            </a: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, </a:t>
            </a:r>
            <a:r>
              <a:rPr lang="es-ES" sz="2800" u="sng" dirty="0" err="1" smtClean="0">
                <a:solidFill>
                  <a:srgbClr val="0070C0"/>
                </a:solidFill>
                <a:latin typeface="+mn-lt"/>
              </a:rPr>
              <a:t>sepsis</a:t>
            </a:r>
            <a:r>
              <a:rPr lang="es-ES" sz="2800" u="sng" dirty="0" smtClean="0">
                <a:solidFill>
                  <a:srgbClr val="0070C0"/>
                </a:solidFill>
                <a:latin typeface="+mn-lt"/>
              </a:rPr>
              <a:t>, Ictus, embolia </a:t>
            </a: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	</a:t>
            </a:r>
            <a:r>
              <a:rPr lang="es-ES" sz="2800" u="sng" dirty="0" smtClean="0">
                <a:solidFill>
                  <a:srgbClr val="0070C0"/>
                </a:solidFill>
                <a:latin typeface="+mn-lt"/>
              </a:rPr>
              <a:t>de colesterol, trombocitopenia, </a:t>
            </a:r>
            <a:r>
              <a:rPr lang="es-ES" sz="2800" u="sng" dirty="0" err="1" smtClean="0">
                <a:solidFill>
                  <a:srgbClr val="0070C0"/>
                </a:solidFill>
                <a:latin typeface="+mn-lt"/>
              </a:rPr>
              <a:t>sdme</a:t>
            </a:r>
            <a:r>
              <a:rPr lang="es-ES" sz="2800" u="sng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s-ES" sz="2800" u="sng" dirty="0" err="1" smtClean="0">
                <a:solidFill>
                  <a:srgbClr val="0070C0"/>
                </a:solidFill>
                <a:latin typeface="+mn-lt"/>
              </a:rPr>
              <a:t>compartimental</a:t>
            </a:r>
            <a:r>
              <a:rPr lang="es-ES" sz="2800" u="sng" dirty="0" smtClean="0">
                <a:solidFill>
                  <a:srgbClr val="0070C0"/>
                </a:solidFill>
                <a:latin typeface="+mn-lt"/>
              </a:rPr>
              <a:t>. </a:t>
            </a:r>
            <a:endParaRPr lang="es-ES" sz="2800" dirty="0" smtClean="0">
              <a:solidFill>
                <a:srgbClr val="0070C0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endParaRPr lang="es-ES" dirty="0">
              <a:solidFill>
                <a:srgbClr val="0070C0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s-ES" sz="2800" b="1" dirty="0" smtClean="0">
                <a:solidFill>
                  <a:srgbClr val="00B050"/>
                </a:solidFill>
                <a:latin typeface="+mn-lt"/>
              </a:rPr>
              <a:t>NO MÁS DE 30 MINUTOS SIN ASITIR-&gt; RIESGO TROMBOSIS</a:t>
            </a:r>
            <a:endParaRPr lang="es-ES" sz="2800" b="1" dirty="0">
              <a:solidFill>
                <a:srgbClr val="00B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83485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chemeClr val="accent1">
                    <a:lumMod val="75000"/>
                  </a:schemeClr>
                </a:solidFill>
              </a:rPr>
              <a:t>Índice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endParaRPr lang="es-ES" sz="2800" dirty="0">
              <a:solidFill>
                <a:srgbClr val="00206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Introducci</a:t>
            </a: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ón</a:t>
            </a:r>
            <a:endParaRPr lang="es-ES" sz="2800" dirty="0" smtClean="0">
              <a:solidFill>
                <a:srgbClr val="0070C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Fisiopatolog</a:t>
            </a: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ía</a:t>
            </a:r>
            <a:endParaRPr lang="es-ES" sz="2800" dirty="0" smtClean="0">
              <a:solidFill>
                <a:srgbClr val="0070C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 startAt="3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Indicaciones</a:t>
            </a:r>
          </a:p>
          <a:p>
            <a:pPr marL="514350" indent="-514350" defTabSz="461963">
              <a:lnSpc>
                <a:spcPct val="150000"/>
              </a:lnSpc>
              <a:buAutoNum type="arabicPeriod" startAt="3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Contra-indicaciones</a:t>
            </a:r>
            <a:endParaRPr lang="es-ES" sz="2800" dirty="0">
              <a:solidFill>
                <a:srgbClr val="0070C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 startAt="3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Complicaciones</a:t>
            </a:r>
            <a:endParaRPr lang="es-ES" sz="2800" dirty="0">
              <a:solidFill>
                <a:srgbClr val="0070C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 startAt="3"/>
            </a:pPr>
            <a:r>
              <a:rPr lang="es-ES" sz="2800" b="1" dirty="0" smtClean="0">
                <a:solidFill>
                  <a:srgbClr val="0070C0"/>
                </a:solidFill>
                <a:latin typeface="+mn-lt"/>
              </a:rPr>
              <a:t>Manejo</a:t>
            </a:r>
            <a:endParaRPr lang="es-ES" sz="2800" b="1" dirty="0">
              <a:solidFill>
                <a:srgbClr val="0070C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 startAt="3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Alarmas</a:t>
            </a:r>
            <a:endParaRPr lang="es-ES" sz="2800" dirty="0" smtClean="0">
              <a:solidFill>
                <a:srgbClr val="0070C0"/>
              </a:solidFill>
              <a:latin typeface="+mn-lt"/>
            </a:endParaRPr>
          </a:p>
          <a:p>
            <a:pPr marL="514350" indent="-514350">
              <a:buAutoNum type="arabicPeriod"/>
            </a:pPr>
            <a:endParaRPr lang="es-ES" sz="3200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48229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Manejo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453" y="1547589"/>
            <a:ext cx="10196333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7731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Manejo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976" y="1236910"/>
            <a:ext cx="6264696" cy="616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624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Manejo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6056" y="1444277"/>
            <a:ext cx="4523869" cy="611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287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Manejo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928" y="1236910"/>
            <a:ext cx="6840760" cy="620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80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Manejo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91" y="5075981"/>
            <a:ext cx="6562608" cy="201622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50" y="1365744"/>
            <a:ext cx="3929790" cy="350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661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Manejo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0" y="1461689"/>
            <a:ext cx="9938948" cy="152605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581" y="2987748"/>
            <a:ext cx="8153179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09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Manejo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55" y="1214703"/>
            <a:ext cx="8867905" cy="621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68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Manejo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368" y="1358720"/>
            <a:ext cx="4173574" cy="292517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84" y="1331565"/>
            <a:ext cx="5157528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251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chemeClr val="accent1">
                    <a:lumMod val="75000"/>
                  </a:schemeClr>
                </a:solidFill>
              </a:rPr>
              <a:t>Índice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endParaRPr lang="es-ES" sz="2800" dirty="0">
              <a:solidFill>
                <a:srgbClr val="00206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/>
            </a:pPr>
            <a:r>
              <a:rPr lang="es-ES" sz="2800" b="1" dirty="0" smtClean="0">
                <a:solidFill>
                  <a:srgbClr val="0070C0"/>
                </a:solidFill>
                <a:latin typeface="+mn-lt"/>
              </a:rPr>
              <a:t>Introducci</a:t>
            </a:r>
            <a:r>
              <a:rPr lang="es-ES" sz="2800" b="1" dirty="0" smtClean="0">
                <a:solidFill>
                  <a:srgbClr val="0070C0"/>
                </a:solidFill>
                <a:latin typeface="+mn-lt"/>
              </a:rPr>
              <a:t>ón</a:t>
            </a:r>
            <a:endParaRPr lang="es-ES" sz="2800" b="1" dirty="0" smtClean="0">
              <a:solidFill>
                <a:srgbClr val="0070C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Fisiopatolog</a:t>
            </a: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ía</a:t>
            </a:r>
            <a:endParaRPr lang="es-ES" sz="2800" dirty="0" smtClean="0">
              <a:solidFill>
                <a:srgbClr val="0070C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 startAt="3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Indicaciones</a:t>
            </a:r>
          </a:p>
          <a:p>
            <a:pPr marL="514350" indent="-514350" defTabSz="461963">
              <a:lnSpc>
                <a:spcPct val="150000"/>
              </a:lnSpc>
              <a:buAutoNum type="arabicPeriod" startAt="3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Contra-indicaciones</a:t>
            </a:r>
            <a:endParaRPr lang="es-ES" sz="2800" dirty="0">
              <a:solidFill>
                <a:srgbClr val="0070C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 startAt="3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Complicaciones</a:t>
            </a:r>
            <a:endParaRPr lang="es-ES" sz="2800" dirty="0">
              <a:solidFill>
                <a:srgbClr val="0070C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 startAt="3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Manejo</a:t>
            </a:r>
            <a:endParaRPr lang="es-ES" sz="2800" dirty="0">
              <a:solidFill>
                <a:srgbClr val="0070C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 startAt="3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Alarmas</a:t>
            </a:r>
            <a:endParaRPr lang="es-ES" sz="2800" dirty="0" smtClean="0">
              <a:solidFill>
                <a:srgbClr val="0070C0"/>
              </a:solidFill>
              <a:latin typeface="+mn-lt"/>
            </a:endParaRPr>
          </a:p>
          <a:p>
            <a:pPr marL="514350" indent="-514350">
              <a:buAutoNum type="arabicPeriod"/>
            </a:pPr>
            <a:endParaRPr lang="es-ES" sz="3200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06471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Manejo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852" y="1214596"/>
            <a:ext cx="8208912" cy="615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58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Manejo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1525" y="5407578"/>
            <a:ext cx="1901819" cy="188420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71" y="1337360"/>
            <a:ext cx="9248261" cy="409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53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Manejo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1525" y="5407578"/>
            <a:ext cx="1901819" cy="188420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67" y="1236910"/>
            <a:ext cx="7212097" cy="593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542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Manejo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768" y="1331565"/>
            <a:ext cx="4574436" cy="6183756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184328" y="1619597"/>
            <a:ext cx="40324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Modo </a:t>
            </a: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eficaz del balón 1:1</a:t>
            </a:r>
          </a:p>
          <a:p>
            <a:endParaRPr lang="es-ES" sz="2400" dirty="0">
              <a:solidFill>
                <a:srgbClr val="0070C0"/>
              </a:solidFill>
              <a:latin typeface="+mn-lt"/>
            </a:endParaRPr>
          </a:p>
          <a:p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Al </a:t>
            </a: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inicio 1:2 para ver si </a:t>
            </a:r>
            <a:r>
              <a:rPr lang="es-ES" sz="2400" dirty="0" err="1" smtClean="0">
                <a:solidFill>
                  <a:srgbClr val="0070C0"/>
                </a:solidFill>
                <a:latin typeface="+mn-lt"/>
              </a:rPr>
              <a:t>timing</a:t>
            </a: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 bien ajustado</a:t>
            </a:r>
            <a:endParaRPr lang="es-ES" sz="24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296" y="4211885"/>
            <a:ext cx="4957762" cy="297465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1" name="Rectángulo 10"/>
          <p:cNvSpPr/>
          <p:nvPr/>
        </p:nvSpPr>
        <p:spPr>
          <a:xfrm>
            <a:off x="1439912" y="5219997"/>
            <a:ext cx="1224136" cy="6480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713276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Manejo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4" y="1763613"/>
            <a:ext cx="9897048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481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Manejo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768" y="1331565"/>
            <a:ext cx="4574436" cy="6183756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2592040" y="5219997"/>
            <a:ext cx="1440160" cy="6480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152" y="4325831"/>
            <a:ext cx="5356034" cy="240633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047005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08464" y="239528"/>
            <a:ext cx="3240360" cy="26897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732500" y="3133932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00B050"/>
                </a:solidFill>
                <a:latin typeface="+mn-lt"/>
              </a:rPr>
              <a:t>INFLADO NORMAL</a:t>
            </a:r>
            <a:endParaRPr lang="es-ES" sz="24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223888" y="334277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0070C0"/>
                </a:solidFill>
                <a:latin typeface="+mn-lt"/>
              </a:rPr>
              <a:t>INFLAD0 PRECOZ</a:t>
            </a:r>
          </a:p>
        </p:txBody>
      </p:sp>
      <p:pic>
        <p:nvPicPr>
          <p:cNvPr id="9" name="Imagen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9832" y="462168"/>
            <a:ext cx="3779862" cy="269783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15776" y="4499917"/>
            <a:ext cx="4608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Inflado antes de la hendidura </a:t>
            </a:r>
            <a:r>
              <a:rPr lang="es-ES" sz="2400" dirty="0" err="1" smtClean="0">
                <a:solidFill>
                  <a:srgbClr val="0070C0"/>
                </a:solidFill>
                <a:latin typeface="+mn-lt"/>
              </a:rPr>
              <a:t>dícrota</a:t>
            </a: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Elevación diastólica ocurre en S (difícil de ver )</a:t>
            </a:r>
            <a:endParaRPr lang="es-ES" sz="24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642623" y="222527"/>
            <a:ext cx="4248472" cy="353369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/>
          <p:cNvSpPr txBox="1"/>
          <p:nvPr/>
        </p:nvSpPr>
        <p:spPr>
          <a:xfrm>
            <a:off x="4850535" y="4379615"/>
            <a:ext cx="50405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-Cierre prematuro de válvula </a:t>
            </a:r>
            <a:r>
              <a:rPr lang="es-ES" sz="2400" dirty="0" err="1" smtClean="0">
                <a:solidFill>
                  <a:srgbClr val="0070C0"/>
                </a:solidFill>
                <a:latin typeface="+mn-lt"/>
              </a:rPr>
              <a:t>áortica</a:t>
            </a: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 (</a:t>
            </a:r>
            <a:r>
              <a:rPr lang="es-ES" sz="2400" dirty="0" err="1" smtClean="0">
                <a:solidFill>
                  <a:srgbClr val="0070C0"/>
                </a:solidFill>
                <a:latin typeface="+mn-lt"/>
              </a:rPr>
              <a:t>regurg</a:t>
            </a: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s-ES" sz="2400" dirty="0" err="1" smtClean="0">
                <a:solidFill>
                  <a:srgbClr val="0070C0"/>
                </a:solidFill>
                <a:latin typeface="+mn-lt"/>
              </a:rPr>
              <a:t>Ao</a:t>
            </a: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)</a:t>
            </a:r>
          </a:p>
          <a:p>
            <a:endParaRPr lang="es-ES" sz="2400" dirty="0" smtClean="0">
              <a:solidFill>
                <a:srgbClr val="0070C0"/>
              </a:solidFill>
              <a:latin typeface="+mn-lt"/>
            </a:endParaRPr>
          </a:p>
          <a:p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-    Vaciado VI-&gt;   </a:t>
            </a:r>
            <a:r>
              <a:rPr lang="es-ES" sz="2400" dirty="0" err="1" smtClean="0">
                <a:solidFill>
                  <a:srgbClr val="0070C0"/>
                </a:solidFill>
                <a:latin typeface="+mn-lt"/>
              </a:rPr>
              <a:t>Vol</a:t>
            </a: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/latido-&gt;   GC</a:t>
            </a:r>
          </a:p>
          <a:p>
            <a:endParaRPr lang="es-ES" sz="2400" dirty="0" smtClean="0">
              <a:solidFill>
                <a:srgbClr val="0070C0"/>
              </a:solidFill>
              <a:latin typeface="+mn-lt"/>
            </a:endParaRPr>
          </a:p>
          <a:p>
            <a:pPr marL="342900" indent="-342900">
              <a:buFontTx/>
              <a:buChar char="-"/>
            </a:pP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  PTDVI/PCP</a:t>
            </a:r>
          </a:p>
          <a:p>
            <a:pPr marL="342900" indent="-342900">
              <a:buFontTx/>
              <a:buChar char="-"/>
            </a:pPr>
            <a:endParaRPr lang="es-ES" sz="2400" dirty="0">
              <a:solidFill>
                <a:srgbClr val="0070C0"/>
              </a:solidFill>
              <a:latin typeface="+mn-lt"/>
            </a:endParaRPr>
          </a:p>
          <a:p>
            <a:pPr marL="342900" indent="-342900">
              <a:buFontTx/>
              <a:buChar char="-"/>
            </a:pP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   </a:t>
            </a:r>
            <a:r>
              <a:rPr lang="es-ES" sz="2400" dirty="0" err="1" smtClean="0">
                <a:solidFill>
                  <a:srgbClr val="0070C0"/>
                </a:solidFill>
                <a:latin typeface="+mn-lt"/>
              </a:rPr>
              <a:t>postcarga</a:t>
            </a: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-&gt;   consumoO2</a:t>
            </a:r>
          </a:p>
          <a:p>
            <a:pPr marL="342900" indent="-342900">
              <a:buFontTx/>
              <a:buChar char="-"/>
            </a:pPr>
            <a:endParaRPr lang="es-ES" sz="2400" dirty="0" smtClean="0">
              <a:solidFill>
                <a:srgbClr val="0070C0"/>
              </a:solidFill>
              <a:latin typeface="+mn-lt"/>
            </a:endParaRPr>
          </a:p>
          <a:p>
            <a:pPr marL="342900" indent="-342900">
              <a:buFontTx/>
              <a:buChar char="-"/>
            </a:pPr>
            <a:endParaRPr lang="es-ES" sz="2400" dirty="0" smtClean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75029" y="6158682"/>
            <a:ext cx="199633" cy="36165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67564" y="5500668"/>
            <a:ext cx="207282" cy="39627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74252" y="6883125"/>
            <a:ext cx="201185" cy="36579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12520" y="6902000"/>
            <a:ext cx="201185" cy="365792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71773" y="5500668"/>
            <a:ext cx="207282" cy="396274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21489" y="5506268"/>
            <a:ext cx="207282" cy="396274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215776" y="3209147"/>
            <a:ext cx="4697788" cy="1292662"/>
          </a:xfrm>
          <a:prstGeom prst="rect">
            <a:avLst/>
          </a:prstGeom>
          <a:noFill/>
          <a:ln w="190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+mn-lt"/>
              </a:rPr>
              <a:t>EL </a:t>
            </a:r>
          </a:p>
          <a:p>
            <a:pPr algn="ctr"/>
            <a:r>
              <a:rPr lang="es-ES" sz="3200" b="1" dirty="0" smtClean="0">
                <a:solidFill>
                  <a:srgbClr val="FF0066"/>
                </a:solidFill>
                <a:latin typeface="+mn-lt"/>
              </a:rPr>
              <a:t>EL PEOR DE  TODOS ¡¡¡¡</a:t>
            </a:r>
          </a:p>
          <a:p>
            <a:r>
              <a:rPr lang="es-ES" dirty="0" smtClean="0"/>
              <a:t>EL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48669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Manejo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86" y="1475580"/>
            <a:ext cx="9142530" cy="569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170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08464" y="239528"/>
            <a:ext cx="3240360" cy="2689700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60864" y="391928"/>
            <a:ext cx="3240360" cy="26897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732500" y="3133932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00B050"/>
                </a:solidFill>
                <a:latin typeface="+mn-lt"/>
              </a:rPr>
              <a:t>INFLADO NORMAL</a:t>
            </a:r>
            <a:endParaRPr lang="es-ES" sz="24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642623" y="222527"/>
            <a:ext cx="4248472" cy="353369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7864" y="495365"/>
            <a:ext cx="3240360" cy="2638567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056992" y="3125676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0070C0"/>
                </a:solidFill>
                <a:latin typeface="+mn-lt"/>
              </a:rPr>
              <a:t>INFLADO TARDÍO</a:t>
            </a:r>
            <a:endParaRPr lang="es-ES" sz="24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15776" y="4499917"/>
            <a:ext cx="460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Inflado después de incisura </a:t>
            </a:r>
            <a:r>
              <a:rPr lang="es-ES" sz="2400" dirty="0" err="1" smtClean="0">
                <a:solidFill>
                  <a:srgbClr val="0070C0"/>
                </a:solidFill>
                <a:latin typeface="+mn-lt"/>
              </a:rPr>
              <a:t>dícrota</a:t>
            </a:r>
            <a:endParaRPr lang="es-ES" sz="2400" dirty="0" smtClean="0">
              <a:solidFill>
                <a:srgbClr val="0070C0"/>
              </a:solidFill>
              <a:latin typeface="+mn-lt"/>
            </a:endParaRPr>
          </a:p>
          <a:p>
            <a:pPr marL="342900" indent="-342900">
              <a:buFontTx/>
              <a:buChar char="-"/>
            </a:pP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Se pierde la forma en V.</a:t>
            </a:r>
            <a:endParaRPr lang="es-ES" sz="24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850535" y="4379615"/>
            <a:ext cx="50405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 P. Diastólica asistida </a:t>
            </a:r>
          </a:p>
          <a:p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Poca afectación de la </a:t>
            </a:r>
            <a:r>
              <a:rPr lang="es-ES" sz="2400" dirty="0" err="1" smtClean="0">
                <a:solidFill>
                  <a:srgbClr val="0070C0"/>
                </a:solidFill>
                <a:latin typeface="+mn-lt"/>
              </a:rPr>
              <a:t>postcarga</a:t>
            </a: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.</a:t>
            </a:r>
          </a:p>
          <a:p>
            <a:pPr marL="342900" indent="-342900">
              <a:buFontTx/>
              <a:buChar char="-"/>
            </a:pPr>
            <a:endParaRPr lang="es-ES" sz="2400" dirty="0">
              <a:solidFill>
                <a:srgbClr val="0070C0"/>
              </a:solidFill>
              <a:latin typeface="+mn-lt"/>
            </a:endParaRPr>
          </a:p>
          <a:p>
            <a:pPr marL="342900" indent="-342900">
              <a:buFontTx/>
              <a:buChar char="-"/>
            </a:pPr>
            <a:endParaRPr lang="es-ES" sz="2400" dirty="0" smtClean="0">
              <a:solidFill>
                <a:srgbClr val="0070C0"/>
              </a:solidFill>
              <a:latin typeface="+mn-lt"/>
            </a:endParaRPr>
          </a:p>
          <a:p>
            <a:r>
              <a:rPr lang="es-ES" sz="2400" b="1" dirty="0" smtClean="0">
                <a:solidFill>
                  <a:srgbClr val="FF0066"/>
                </a:solidFill>
                <a:latin typeface="+mn-lt"/>
              </a:rPr>
              <a:t>“MENOR BENEFICIO, SIN PERJUICIO” </a:t>
            </a: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  </a:t>
            </a:r>
          </a:p>
          <a:p>
            <a:pPr marL="342900" indent="-342900">
              <a:buFontTx/>
              <a:buChar char="-"/>
            </a:pPr>
            <a:endParaRPr lang="es-ES" sz="2400" dirty="0" smtClean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12320" y="4499917"/>
            <a:ext cx="207282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687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Manejo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403573"/>
            <a:ext cx="9145016" cy="56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454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Introducci</a:t>
            </a:r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ón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Agrupar 3"/>
          <p:cNvGrpSpPr/>
          <p:nvPr/>
        </p:nvGrpSpPr>
        <p:grpSpPr>
          <a:xfrm>
            <a:off x="511199" y="1403573"/>
            <a:ext cx="8986217" cy="5812950"/>
            <a:chOff x="719832" y="1406912"/>
            <a:chExt cx="8986217" cy="5812950"/>
          </a:xfrm>
        </p:grpSpPr>
        <p:sp>
          <p:nvSpPr>
            <p:cNvPr id="5" name="CuadroTexto 4"/>
            <p:cNvSpPr txBox="1"/>
            <p:nvPr/>
          </p:nvSpPr>
          <p:spPr>
            <a:xfrm>
              <a:off x="719832" y="1406912"/>
              <a:ext cx="88569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4000" dirty="0" smtClean="0">
                  <a:solidFill>
                    <a:srgbClr val="0070C0"/>
                  </a:solidFill>
                  <a:latin typeface="+mn-lt"/>
                </a:rPr>
                <a:t>Sistema mecánico de soporte circulatorio</a:t>
              </a:r>
              <a:endParaRPr lang="es-ES" sz="4000" dirty="0">
                <a:solidFill>
                  <a:srgbClr val="0070C0"/>
                </a:solidFill>
                <a:latin typeface="+mn-lt"/>
              </a:endParaRPr>
            </a:p>
          </p:txBody>
        </p:sp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392370" y="3146270"/>
              <a:ext cx="5221477" cy="2925707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5580" y="2631555"/>
              <a:ext cx="5700469" cy="44867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46699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60864" y="391928"/>
            <a:ext cx="3240360" cy="26897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642623" y="222527"/>
            <a:ext cx="4248472" cy="353369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6732500" y="3133932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00B050"/>
                </a:solidFill>
                <a:latin typeface="+mn-lt"/>
              </a:rPr>
              <a:t>INFLADO NORMAL</a:t>
            </a:r>
            <a:endParaRPr lang="es-ES" sz="2400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8" name="Imagen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9872" y="391928"/>
            <a:ext cx="3600400" cy="26897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583928" y="3133933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0070C0"/>
                </a:solidFill>
                <a:latin typeface="+mn-lt"/>
              </a:rPr>
              <a:t>DESINFLADO PRECOZ</a:t>
            </a:r>
            <a:endParaRPr lang="es-ES" sz="24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104208" y="4379615"/>
            <a:ext cx="57868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 Potencial flujo retrógrado carótidas  y coronarias.</a:t>
            </a:r>
          </a:p>
          <a:p>
            <a:pPr marL="342900" indent="-342900">
              <a:buFontTx/>
              <a:buChar char="-"/>
            </a:pPr>
            <a:r>
              <a:rPr lang="es-ES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P. </a:t>
            </a:r>
            <a:r>
              <a:rPr lang="es-ES" sz="2400" dirty="0" err="1" smtClean="0">
                <a:solidFill>
                  <a:srgbClr val="0070C0"/>
                </a:solidFill>
                <a:latin typeface="+mn-lt"/>
              </a:rPr>
              <a:t>Sist</a:t>
            </a: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 asistida= no asistida-&gt;     </a:t>
            </a:r>
            <a:r>
              <a:rPr lang="es-ES" sz="2400" dirty="0" err="1" smtClean="0">
                <a:solidFill>
                  <a:srgbClr val="0070C0"/>
                </a:solidFill>
                <a:latin typeface="+mn-lt"/>
              </a:rPr>
              <a:t>postcarga</a:t>
            </a:r>
            <a:endParaRPr lang="es-ES" sz="2400" dirty="0" smtClean="0">
              <a:solidFill>
                <a:srgbClr val="0070C0"/>
              </a:solidFill>
              <a:latin typeface="+mn-lt"/>
            </a:endParaRPr>
          </a:p>
          <a:p>
            <a:pPr marL="342900" indent="-342900">
              <a:buFontTx/>
              <a:buChar char="-"/>
            </a:pP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     P. </a:t>
            </a:r>
            <a:r>
              <a:rPr lang="es-ES" sz="2400" dirty="0" err="1" smtClean="0">
                <a:solidFill>
                  <a:srgbClr val="0070C0"/>
                </a:solidFill>
                <a:latin typeface="+mn-lt"/>
              </a:rPr>
              <a:t>telediast</a:t>
            </a: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 asistida  = no asistida</a:t>
            </a:r>
          </a:p>
          <a:p>
            <a:pPr marL="342900" indent="-342900">
              <a:buFontTx/>
              <a:buChar char="-"/>
            </a:pP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Menor beneficio del aumento de la P. Diastólica </a:t>
            </a:r>
            <a:endParaRPr lang="es-ES" sz="24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215776" y="4499917"/>
            <a:ext cx="4608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Onda U antes de la S.</a:t>
            </a:r>
          </a:p>
          <a:p>
            <a:pPr marL="342900" indent="-342900">
              <a:buFontTx/>
              <a:buChar char="-"/>
            </a:pPr>
            <a:endParaRPr lang="es-ES" sz="24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36656" y="5132777"/>
            <a:ext cx="207282" cy="396274"/>
          </a:xfrm>
          <a:prstGeom prst="rect">
            <a:avLst/>
          </a:prstGeom>
        </p:spPr>
      </p:pic>
      <p:sp>
        <p:nvSpPr>
          <p:cNvPr id="15" name="Multiplicar 14"/>
          <p:cNvSpPr/>
          <p:nvPr/>
        </p:nvSpPr>
        <p:spPr>
          <a:xfrm>
            <a:off x="7830425" y="5139964"/>
            <a:ext cx="738279" cy="389087"/>
          </a:xfrm>
          <a:prstGeom prst="mathMultiply">
            <a:avLst/>
          </a:prstGeom>
          <a:solidFill>
            <a:srgbClr val="FF0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6631" y="5553001"/>
            <a:ext cx="207282" cy="396274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45555" y="5611597"/>
            <a:ext cx="469433" cy="31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469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Manejo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66" y="1403572"/>
            <a:ext cx="9124550" cy="568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227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642623" y="222527"/>
            <a:ext cx="4248472" cy="353369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60864" y="391928"/>
            <a:ext cx="3240360" cy="26897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732500" y="3133932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00B050"/>
                </a:solidFill>
                <a:latin typeface="+mn-lt"/>
              </a:rPr>
              <a:t>INFLADO NORMAL</a:t>
            </a:r>
            <a:endParaRPr lang="es-ES" sz="2400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7" name="Imagen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1880" y="388541"/>
            <a:ext cx="3384376" cy="2745391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511920" y="3133934"/>
            <a:ext cx="288032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0070C0"/>
                </a:solidFill>
                <a:latin typeface="+mn-lt"/>
              </a:rPr>
              <a:t>DESINFLADO TARDÍO </a:t>
            </a:r>
            <a:endParaRPr lang="es-ES" sz="24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95611" y="4507900"/>
            <a:ext cx="4824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Pérdida del valle o descenso antes de la S .</a:t>
            </a:r>
          </a:p>
          <a:p>
            <a:pPr marL="342900" indent="-342900">
              <a:buFontTx/>
              <a:buChar char="-"/>
            </a:pP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Mayor anchura de la D</a:t>
            </a:r>
            <a:endParaRPr lang="es-ES" sz="24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896296" y="4478283"/>
            <a:ext cx="528283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P. </a:t>
            </a:r>
            <a:r>
              <a:rPr lang="es-ES" sz="2400" dirty="0" err="1" smtClean="0">
                <a:solidFill>
                  <a:srgbClr val="0070C0"/>
                </a:solidFill>
                <a:latin typeface="+mn-lt"/>
              </a:rPr>
              <a:t>Telediast</a:t>
            </a: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s-ES" sz="2400" dirty="0" err="1" smtClean="0">
                <a:solidFill>
                  <a:srgbClr val="0070C0"/>
                </a:solidFill>
                <a:latin typeface="+mn-lt"/>
              </a:rPr>
              <a:t>asisitida</a:t>
            </a: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s-ES" sz="2800" b="1" dirty="0" smtClean="0">
                <a:solidFill>
                  <a:srgbClr val="FF0000"/>
                </a:solidFill>
                <a:latin typeface="+mn-lt"/>
              </a:rPr>
              <a:t>≥ </a:t>
            </a:r>
            <a:r>
              <a:rPr lang="es-ES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no asistida.</a:t>
            </a:r>
          </a:p>
          <a:p>
            <a:pPr marL="342900" indent="-342900">
              <a:buFontTx/>
              <a:buChar char="-"/>
            </a:pPr>
            <a:endParaRPr lang="es-ES" sz="2400" dirty="0" smtClean="0">
              <a:solidFill>
                <a:srgbClr val="0070C0"/>
              </a:solidFill>
              <a:latin typeface="+mn-lt"/>
            </a:endParaRPr>
          </a:p>
          <a:p>
            <a:pPr marL="342900" indent="-342900">
              <a:buFontTx/>
              <a:buChar char="-"/>
            </a:pPr>
            <a:r>
              <a:rPr lang="es-ES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s-ES" sz="2400" dirty="0" err="1" smtClean="0">
                <a:solidFill>
                  <a:srgbClr val="0070C0"/>
                </a:solidFill>
                <a:latin typeface="+mn-lt"/>
              </a:rPr>
              <a:t>Postcarga</a:t>
            </a:r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-&gt;    consumo de O2</a:t>
            </a:r>
          </a:p>
          <a:p>
            <a:endParaRPr lang="es-ES" sz="2400" dirty="0">
              <a:solidFill>
                <a:srgbClr val="0070C0"/>
              </a:solidFill>
            </a:endParaRPr>
          </a:p>
          <a:p>
            <a:r>
              <a:rPr lang="es-ES" sz="2400" dirty="0">
                <a:solidFill>
                  <a:srgbClr val="0070C0"/>
                </a:solidFill>
              </a:rPr>
              <a:t>-    Vaciado VI-&gt;   </a:t>
            </a:r>
            <a:r>
              <a:rPr lang="es-ES" sz="2400" dirty="0" err="1">
                <a:solidFill>
                  <a:srgbClr val="0070C0"/>
                </a:solidFill>
              </a:rPr>
              <a:t>Vol</a:t>
            </a:r>
            <a:r>
              <a:rPr lang="es-ES" sz="2400" dirty="0">
                <a:solidFill>
                  <a:srgbClr val="0070C0"/>
                </a:solidFill>
              </a:rPr>
              <a:t>/latido-&gt;   GC</a:t>
            </a:r>
          </a:p>
          <a:p>
            <a:r>
              <a:rPr lang="es-ES" sz="2400" dirty="0" smtClean="0">
                <a:solidFill>
                  <a:srgbClr val="0070C0"/>
                </a:solidFill>
                <a:latin typeface="+mn-lt"/>
              </a:rPr>
              <a:t> </a:t>
            </a:r>
            <a:endParaRPr lang="es-ES" sz="24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61470" y="5965530"/>
            <a:ext cx="207282" cy="39627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91977" y="6023666"/>
            <a:ext cx="207282" cy="39627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28544" y="5979327"/>
            <a:ext cx="207282" cy="39627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91977" y="5272827"/>
            <a:ext cx="199633" cy="36165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3854" y="5343615"/>
            <a:ext cx="199633" cy="36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849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Manejo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475581"/>
            <a:ext cx="9145016" cy="572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986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Manejo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1" y="1331565"/>
            <a:ext cx="6541514" cy="603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936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Manejo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403572"/>
            <a:ext cx="9145016" cy="525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750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Manejo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225576"/>
            <a:ext cx="6120680" cy="627433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480" y="1303461"/>
            <a:ext cx="3168352" cy="182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454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chemeClr val="accent1">
                    <a:lumMod val="75000"/>
                  </a:schemeClr>
                </a:solidFill>
              </a:rPr>
              <a:t>Índice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endParaRPr lang="es-ES" sz="2800" dirty="0">
              <a:solidFill>
                <a:srgbClr val="00206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Introducci</a:t>
            </a: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ón</a:t>
            </a:r>
            <a:endParaRPr lang="es-ES" sz="2800" dirty="0" smtClean="0">
              <a:solidFill>
                <a:srgbClr val="0070C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Fisiopatolog</a:t>
            </a: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ía</a:t>
            </a:r>
            <a:endParaRPr lang="es-ES" sz="2800" dirty="0" smtClean="0">
              <a:solidFill>
                <a:srgbClr val="0070C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 startAt="3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Indicaciones</a:t>
            </a:r>
          </a:p>
          <a:p>
            <a:pPr marL="514350" indent="-514350" defTabSz="461963">
              <a:lnSpc>
                <a:spcPct val="150000"/>
              </a:lnSpc>
              <a:buAutoNum type="arabicPeriod" startAt="3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Contra-indicaciones</a:t>
            </a:r>
            <a:endParaRPr lang="es-ES" sz="2800" dirty="0">
              <a:solidFill>
                <a:srgbClr val="0070C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 startAt="3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Complicaciones</a:t>
            </a:r>
            <a:endParaRPr lang="es-ES" sz="2800" dirty="0">
              <a:solidFill>
                <a:srgbClr val="0070C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 startAt="3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Manejo</a:t>
            </a:r>
            <a:endParaRPr lang="es-ES" sz="2800" dirty="0">
              <a:solidFill>
                <a:srgbClr val="0070C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 startAt="3"/>
            </a:pPr>
            <a:r>
              <a:rPr lang="es-ES" sz="2800" b="1" dirty="0" smtClean="0">
                <a:solidFill>
                  <a:srgbClr val="0070C0"/>
                </a:solidFill>
                <a:latin typeface="+mn-lt"/>
              </a:rPr>
              <a:t>Alarmas</a:t>
            </a:r>
            <a:endParaRPr lang="es-ES" sz="2800" b="1" dirty="0" smtClean="0">
              <a:solidFill>
                <a:srgbClr val="0070C0"/>
              </a:solidFill>
              <a:latin typeface="+mn-lt"/>
            </a:endParaRPr>
          </a:p>
          <a:p>
            <a:pPr marL="514350" indent="-514350">
              <a:buAutoNum type="arabicPeriod"/>
            </a:pPr>
            <a:endParaRPr lang="es-ES" sz="3200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1840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Alarmas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868" y="1331565"/>
            <a:ext cx="7920880" cy="59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404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Alarmas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611820" y="2195661"/>
            <a:ext cx="878497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002060"/>
                </a:solidFill>
                <a:latin typeface="+mn-lt"/>
              </a:rPr>
              <a:t>Factores </a:t>
            </a:r>
            <a:r>
              <a:rPr lang="es-ES" sz="2800" b="1" dirty="0" smtClean="0">
                <a:solidFill>
                  <a:srgbClr val="002060"/>
                </a:solidFill>
                <a:latin typeface="+mn-lt"/>
              </a:rPr>
              <a:t>que influyen en el aumento diastólico</a:t>
            </a:r>
          </a:p>
          <a:p>
            <a:endParaRPr lang="es-ES" sz="2000" dirty="0">
              <a:solidFill>
                <a:srgbClr val="002060"/>
              </a:solidFill>
              <a:latin typeface="+mn-lt"/>
            </a:endParaRPr>
          </a:p>
          <a:p>
            <a:endParaRPr lang="es-ES" sz="2000" dirty="0" smtClean="0">
              <a:solidFill>
                <a:srgbClr val="002060"/>
              </a:solidFill>
              <a:latin typeface="+mn-lt"/>
            </a:endParaRPr>
          </a:p>
          <a:p>
            <a:r>
              <a:rPr lang="es-ES" sz="2000" dirty="0" smtClean="0">
                <a:solidFill>
                  <a:srgbClr val="002060"/>
                </a:solidFill>
                <a:latin typeface="+mn-lt"/>
              </a:rPr>
              <a:t>. </a:t>
            </a:r>
            <a:r>
              <a:rPr lang="es-ES" sz="2800" b="1" dirty="0" smtClean="0">
                <a:solidFill>
                  <a:srgbClr val="0070C0"/>
                </a:solidFill>
                <a:latin typeface="+mn-lt"/>
              </a:rPr>
              <a:t>HD</a:t>
            </a: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 del paciente: FC, </a:t>
            </a:r>
            <a:r>
              <a:rPr lang="es-ES" sz="2800" dirty="0" err="1" smtClean="0">
                <a:solidFill>
                  <a:srgbClr val="0070C0"/>
                </a:solidFill>
                <a:latin typeface="+mn-lt"/>
              </a:rPr>
              <a:t>vol</a:t>
            </a: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/latido, PAM, RVS…</a:t>
            </a:r>
          </a:p>
          <a:p>
            <a:endParaRPr lang="es-ES" sz="2800" dirty="0">
              <a:solidFill>
                <a:srgbClr val="0070C0"/>
              </a:solidFill>
              <a:latin typeface="+mn-lt"/>
            </a:endParaRPr>
          </a:p>
          <a:p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. </a:t>
            </a:r>
            <a:r>
              <a:rPr lang="es-ES" sz="2800" b="1" dirty="0" smtClean="0">
                <a:solidFill>
                  <a:srgbClr val="0070C0"/>
                </a:solidFill>
                <a:latin typeface="+mn-lt"/>
              </a:rPr>
              <a:t>Catéter</a:t>
            </a: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: posición, tamaño, fugas, concentración de helio…</a:t>
            </a:r>
          </a:p>
          <a:p>
            <a:endParaRPr lang="es-ES" sz="2800" dirty="0">
              <a:solidFill>
                <a:srgbClr val="0070C0"/>
              </a:solidFill>
              <a:latin typeface="+mn-lt"/>
            </a:endParaRPr>
          </a:p>
          <a:p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. </a:t>
            </a:r>
            <a:r>
              <a:rPr lang="es-ES" sz="2800" b="1" dirty="0" smtClean="0">
                <a:solidFill>
                  <a:srgbClr val="0070C0"/>
                </a:solidFill>
                <a:latin typeface="+mn-lt"/>
              </a:rPr>
              <a:t>Balón</a:t>
            </a: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: </a:t>
            </a:r>
            <a:r>
              <a:rPr lang="es-ES" sz="2800" dirty="0" err="1" smtClean="0">
                <a:solidFill>
                  <a:srgbClr val="0070C0"/>
                </a:solidFill>
                <a:latin typeface="+mn-lt"/>
              </a:rPr>
              <a:t>timing</a:t>
            </a: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: inflado tardío y desinflado precoz. </a:t>
            </a:r>
            <a:endParaRPr lang="es-ES" sz="2800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85014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Introducci</a:t>
            </a:r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ón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4" y="1691605"/>
            <a:ext cx="9433048" cy="492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766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Alarmas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968" y="1237562"/>
            <a:ext cx="6119068" cy="617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477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Alarmas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936" y="1260081"/>
            <a:ext cx="6696744" cy="59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321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Alarmas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259" y="1403573"/>
            <a:ext cx="7200800" cy="511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07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Alarmas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018" y="1475581"/>
            <a:ext cx="7968580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270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Alarmas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904" y="1263805"/>
            <a:ext cx="7446915" cy="600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325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47824" y="683493"/>
            <a:ext cx="48245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s-ES" sz="2800" b="1" dirty="0" smtClean="0">
                <a:solidFill>
                  <a:srgbClr val="00B0F0"/>
                </a:solidFill>
                <a:latin typeface="+mn-lt"/>
              </a:rPr>
              <a:t>GRACIAS Y ….</a:t>
            </a:r>
          </a:p>
          <a:p>
            <a:endParaRPr lang="es-ES" sz="2800" b="1" dirty="0" smtClean="0">
              <a:solidFill>
                <a:srgbClr val="00B0F0"/>
              </a:solidFill>
              <a:latin typeface="+mn-lt"/>
            </a:endParaRPr>
          </a:p>
          <a:p>
            <a:r>
              <a:rPr lang="es-ES" sz="2800" b="1" dirty="0" smtClean="0">
                <a:solidFill>
                  <a:srgbClr val="00B0F0"/>
                </a:solidFill>
                <a:latin typeface="+mn-lt"/>
              </a:rPr>
              <a:t>        PREGUNTAS</a:t>
            </a:r>
            <a:endParaRPr lang="es-ES" sz="2800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5" name="4 Imagen" descr="http://www.germin8.com/wp-content/uploads/2015/02/faqs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16" y="2051645"/>
            <a:ext cx="8712968" cy="4896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264" y="1294979"/>
            <a:ext cx="10480193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39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chemeClr val="accent1">
                    <a:lumMod val="75000"/>
                  </a:schemeClr>
                </a:solidFill>
              </a:rPr>
              <a:t>Índice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endParaRPr lang="es-ES" sz="2800" dirty="0">
              <a:solidFill>
                <a:srgbClr val="00206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Introducci</a:t>
            </a: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ón</a:t>
            </a:r>
            <a:endParaRPr lang="es-ES" sz="2800" dirty="0" smtClean="0">
              <a:solidFill>
                <a:srgbClr val="0070C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/>
            </a:pPr>
            <a:r>
              <a:rPr lang="es-ES" sz="2800" b="1" dirty="0" smtClean="0">
                <a:solidFill>
                  <a:srgbClr val="0070C0"/>
                </a:solidFill>
                <a:latin typeface="+mn-lt"/>
              </a:rPr>
              <a:t>Fisiopatolog</a:t>
            </a:r>
            <a:r>
              <a:rPr lang="es-ES" sz="2800" b="1" dirty="0" smtClean="0">
                <a:solidFill>
                  <a:srgbClr val="0070C0"/>
                </a:solidFill>
                <a:latin typeface="+mn-lt"/>
              </a:rPr>
              <a:t>ía</a:t>
            </a:r>
            <a:endParaRPr lang="es-ES" sz="2800" b="1" dirty="0" smtClean="0">
              <a:solidFill>
                <a:srgbClr val="0070C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 startAt="3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Indicaciones</a:t>
            </a:r>
          </a:p>
          <a:p>
            <a:pPr marL="514350" indent="-514350" defTabSz="461963">
              <a:lnSpc>
                <a:spcPct val="150000"/>
              </a:lnSpc>
              <a:buAutoNum type="arabicPeriod" startAt="3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Contra-indicaciones</a:t>
            </a:r>
            <a:endParaRPr lang="es-ES" sz="2800" dirty="0">
              <a:solidFill>
                <a:srgbClr val="0070C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 startAt="3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Complicaciones</a:t>
            </a:r>
            <a:endParaRPr lang="es-ES" sz="2800" dirty="0">
              <a:solidFill>
                <a:srgbClr val="0070C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 startAt="3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Manejo</a:t>
            </a:r>
            <a:endParaRPr lang="es-ES" sz="2800" dirty="0">
              <a:solidFill>
                <a:srgbClr val="0070C0"/>
              </a:solidFill>
              <a:latin typeface="+mn-lt"/>
            </a:endParaRPr>
          </a:p>
          <a:p>
            <a:pPr marL="514350" indent="-514350" defTabSz="461963">
              <a:lnSpc>
                <a:spcPct val="150000"/>
              </a:lnSpc>
              <a:buAutoNum type="arabicPeriod" startAt="3"/>
            </a:pPr>
            <a:r>
              <a:rPr lang="es-ES" sz="2800" dirty="0" smtClean="0">
                <a:solidFill>
                  <a:srgbClr val="0070C0"/>
                </a:solidFill>
                <a:latin typeface="+mn-lt"/>
              </a:rPr>
              <a:t>Alarmas</a:t>
            </a:r>
            <a:endParaRPr lang="es-ES" sz="2800" dirty="0" smtClean="0">
              <a:solidFill>
                <a:srgbClr val="0070C0"/>
              </a:solidFill>
              <a:latin typeface="+mn-lt"/>
            </a:endParaRPr>
          </a:p>
          <a:p>
            <a:pPr marL="514350" indent="-514350">
              <a:buAutoNum type="arabicPeriod"/>
            </a:pPr>
            <a:endParaRPr lang="es-ES" sz="3200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9910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Fisiopatolog</a:t>
            </a:r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ía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Agrupar 7"/>
          <p:cNvGrpSpPr/>
          <p:nvPr/>
        </p:nvGrpSpPr>
        <p:grpSpPr>
          <a:xfrm>
            <a:off x="595675" y="1691605"/>
            <a:ext cx="8856984" cy="5324535"/>
            <a:chOff x="595675" y="1691605"/>
            <a:chExt cx="8856984" cy="5324535"/>
          </a:xfrm>
        </p:grpSpPr>
        <p:sp>
          <p:nvSpPr>
            <p:cNvPr id="9" name="CuadroTexto 8"/>
            <p:cNvSpPr txBox="1"/>
            <p:nvPr/>
          </p:nvSpPr>
          <p:spPr>
            <a:xfrm>
              <a:off x="595675" y="1691605"/>
              <a:ext cx="8856984" cy="5324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6000" b="1" dirty="0" smtClean="0">
                  <a:solidFill>
                    <a:srgbClr val="00B050"/>
                  </a:solidFill>
                  <a:latin typeface="+mn-lt"/>
                </a:rPr>
                <a:t>DOBLE MECANISMO</a:t>
              </a:r>
            </a:p>
            <a:p>
              <a:endParaRPr lang="es-ES" sz="2800" dirty="0" smtClean="0">
                <a:solidFill>
                  <a:srgbClr val="0070C0"/>
                </a:solidFill>
                <a:latin typeface="+mn-lt"/>
              </a:endParaRPr>
            </a:p>
            <a:p>
              <a:pPr algn="ctr">
                <a:lnSpc>
                  <a:spcPct val="150000"/>
                </a:lnSpc>
              </a:pPr>
              <a:r>
                <a:rPr lang="es-ES" sz="2800" b="1" dirty="0" smtClean="0">
                  <a:solidFill>
                    <a:srgbClr val="0070C0"/>
                  </a:solidFill>
                  <a:latin typeface="+mn-lt"/>
                </a:rPr>
                <a:t>Aumento de la presión </a:t>
              </a:r>
              <a:r>
                <a:rPr lang="es-ES" sz="2800" b="1" dirty="0" smtClean="0">
                  <a:solidFill>
                    <a:srgbClr val="0070C0"/>
                  </a:solidFill>
                  <a:latin typeface="+mn-lt"/>
                </a:rPr>
                <a:t>perfusi</a:t>
              </a:r>
              <a:r>
                <a:rPr lang="es-ES" sz="2800" b="1" dirty="0" smtClean="0">
                  <a:solidFill>
                    <a:srgbClr val="0070C0"/>
                  </a:solidFill>
                  <a:latin typeface="+mn-lt"/>
                </a:rPr>
                <a:t>ón</a:t>
              </a:r>
              <a:r>
                <a:rPr lang="es-ES" sz="2800" b="1" dirty="0" smtClean="0">
                  <a:solidFill>
                    <a:srgbClr val="0070C0"/>
                  </a:solidFill>
                  <a:latin typeface="+mn-lt"/>
                </a:rPr>
                <a:t>.</a:t>
              </a:r>
              <a:endParaRPr lang="es-ES" sz="2800" b="1" dirty="0" smtClean="0">
                <a:solidFill>
                  <a:srgbClr val="0070C0"/>
                </a:solidFill>
                <a:latin typeface="+mn-lt"/>
              </a:endParaRPr>
            </a:p>
            <a:p>
              <a:pPr algn="ctr">
                <a:lnSpc>
                  <a:spcPct val="150000"/>
                </a:lnSpc>
              </a:pPr>
              <a:r>
                <a:rPr lang="es-ES" sz="2800" b="1" dirty="0" smtClean="0">
                  <a:solidFill>
                    <a:srgbClr val="0070C0"/>
                  </a:solidFill>
                  <a:latin typeface="+mn-lt"/>
                </a:rPr>
                <a:t>Reducción de la </a:t>
              </a:r>
              <a:r>
                <a:rPr lang="es-ES" sz="2800" b="1" dirty="0" err="1" smtClean="0">
                  <a:solidFill>
                    <a:srgbClr val="0070C0"/>
                  </a:solidFill>
                  <a:latin typeface="+mn-lt"/>
                </a:rPr>
                <a:t>postcarga</a:t>
              </a:r>
              <a:r>
                <a:rPr lang="es-ES" sz="2800" b="1" dirty="0" smtClean="0">
                  <a:solidFill>
                    <a:srgbClr val="0070C0"/>
                  </a:solidFill>
                  <a:latin typeface="+mn-lt"/>
                </a:rPr>
                <a:t>. </a:t>
              </a:r>
            </a:p>
            <a:p>
              <a:pPr marL="514350" indent="-514350">
                <a:lnSpc>
                  <a:spcPct val="150000"/>
                </a:lnSpc>
                <a:buAutoNum type="arabicPeriod"/>
              </a:pPr>
              <a:endParaRPr lang="es-ES" sz="2800" dirty="0">
                <a:solidFill>
                  <a:srgbClr val="0070C0"/>
                </a:solidFill>
                <a:latin typeface="+mn-lt"/>
              </a:endParaRPr>
            </a:p>
            <a:p>
              <a:pPr marL="514350" indent="-514350">
                <a:lnSpc>
                  <a:spcPct val="150000"/>
                </a:lnSpc>
                <a:buAutoNum type="arabicPeriod"/>
              </a:pPr>
              <a:endParaRPr lang="es-ES" sz="2800" dirty="0" smtClean="0">
                <a:solidFill>
                  <a:srgbClr val="0070C0"/>
                </a:solidFill>
                <a:latin typeface="+mn-lt"/>
              </a:endParaRPr>
            </a:p>
            <a:p>
              <a:pPr algn="ctr">
                <a:lnSpc>
                  <a:spcPct val="150000"/>
                </a:lnSpc>
              </a:pPr>
              <a:r>
                <a:rPr lang="es-ES" sz="2800" dirty="0">
                  <a:solidFill>
                    <a:srgbClr val="0070C0"/>
                  </a:solidFill>
                  <a:latin typeface="+mn-lt"/>
                </a:rPr>
                <a:t> </a:t>
              </a:r>
              <a:endParaRPr lang="es-ES" sz="2800" dirty="0" smtClean="0">
                <a:solidFill>
                  <a:srgbClr val="0070C0"/>
                </a:solidFill>
                <a:latin typeface="+mn-lt"/>
              </a:endParaRPr>
            </a:p>
            <a:p>
              <a:pPr algn="ctr">
                <a:lnSpc>
                  <a:spcPct val="150000"/>
                </a:lnSpc>
              </a:pPr>
              <a:r>
                <a:rPr lang="es-ES" sz="2800" dirty="0" smtClean="0">
                  <a:solidFill>
                    <a:srgbClr val="0070C0"/>
                  </a:solidFill>
                  <a:latin typeface="+mn-lt"/>
                </a:rPr>
                <a:t>FACILITA FUNCIONAMIENTO VENTRICULAR </a:t>
              </a:r>
              <a:endParaRPr lang="es-ES" sz="2800" dirty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10" name="Flecha abajo 9"/>
            <p:cNvSpPr/>
            <p:nvPr/>
          </p:nvSpPr>
          <p:spPr>
            <a:xfrm>
              <a:off x="4752280" y="4571925"/>
              <a:ext cx="736660" cy="1584176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698576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Fisiopatolog</a:t>
            </a:r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ía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65" y="1761223"/>
            <a:ext cx="4343127" cy="434312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592" y="1929919"/>
            <a:ext cx="4773959" cy="400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593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31800" y="467469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Fisiopatolog</a:t>
            </a:r>
            <a:r>
              <a:rPr lang="es-ES" sz="4400" dirty="0" smtClean="0">
                <a:solidFill>
                  <a:schemeClr val="accent1">
                    <a:lumMod val="75000"/>
                  </a:schemeClr>
                </a:solidFill>
              </a:rPr>
              <a:t>ía</a:t>
            </a:r>
            <a:endParaRPr lang="es-ES" sz="4400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431800" y="1187549"/>
            <a:ext cx="914501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17" y="1907630"/>
            <a:ext cx="4546143" cy="44745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161" y="2031297"/>
            <a:ext cx="5143695" cy="430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980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lantilla para presentacion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4308</TotalTime>
  <Words>511</Words>
  <Application>Microsoft Macintosh PowerPoint</Application>
  <PresentationFormat>Personalizado</PresentationFormat>
  <Paragraphs>213</Paragraphs>
  <Slides>56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61" baseType="lpstr">
      <vt:lpstr>Calibri</vt:lpstr>
      <vt:lpstr>Calibri Bold</vt:lpstr>
      <vt:lpstr>Times New Roman</vt:lpstr>
      <vt:lpstr>Arial</vt:lpstr>
      <vt:lpstr>Plantilla para presentaciones</vt:lpstr>
      <vt:lpstr>Balón de contrapulsación intra-aórticO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Insuficiencia Cardiaca con mala evolución</dc:title>
  <dc:creator>Lucia</dc:creator>
  <cp:lastModifiedBy>José Manuel García Ruiz</cp:lastModifiedBy>
  <cp:revision>311</cp:revision>
  <cp:lastPrinted>1601-01-01T00:00:00Z</cp:lastPrinted>
  <dcterms:created xsi:type="dcterms:W3CDTF">1601-01-01T00:00:00Z</dcterms:created>
  <dcterms:modified xsi:type="dcterms:W3CDTF">2015-11-23T02:09:58Z</dcterms:modified>
</cp:coreProperties>
</file>